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3"/>
  </p:notesMasterIdLst>
  <p:sldIdLst>
    <p:sldId id="256" r:id="rId5"/>
    <p:sldId id="2146847054" r:id="rId6"/>
    <p:sldId id="262" r:id="rId7"/>
    <p:sldId id="263" r:id="rId8"/>
    <p:sldId id="265" r:id="rId9"/>
    <p:sldId id="266" r:id="rId10"/>
    <p:sldId id="267" r:id="rId11"/>
    <p:sldId id="2146847071" r:id="rId12"/>
    <p:sldId id="2146847070" r:id="rId13"/>
    <p:sldId id="2146847066" r:id="rId14"/>
    <p:sldId id="2146847069" r:id="rId15"/>
    <p:sldId id="2146847067" r:id="rId16"/>
    <p:sldId id="2146847062" r:id="rId17"/>
    <p:sldId id="2146847065" r:id="rId18"/>
    <p:sldId id="2146847074" r:id="rId19"/>
    <p:sldId id="2146847064" r:id="rId20"/>
    <p:sldId id="2146847063" r:id="rId21"/>
    <p:sldId id="2146847073" r:id="rId22"/>
    <p:sldId id="2146847072" r:id="rId23"/>
    <p:sldId id="2146847076" r:id="rId24"/>
    <p:sldId id="2146847075" r:id="rId25"/>
    <p:sldId id="268" r:id="rId26"/>
    <p:sldId id="2146847055" r:id="rId27"/>
    <p:sldId id="269" r:id="rId28"/>
    <p:sldId id="2146847059" r:id="rId29"/>
    <p:sldId id="2146847060" r:id="rId30"/>
    <p:sldId id="2146847061" r:id="rId31"/>
    <p:sldId id="259" r:id="rId3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42BA97"/>
    <a:srgbClr val="8E6C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2B98E8-7AC3-75BD-DBFE-38A4BBF4F439}" v="10" dt="2024-01-05T12:23:35.348"/>
    <p1510:client id="{12466EFC-1F62-CA2C-07B1-96111B302B1B}" v="154" dt="2023-11-22T13:37:01.483"/>
    <p1510:client id="{47C7BCB7-7546-3717-E035-B2126C89CD1A}" v="2" dt="2023-11-22T12:55:27.3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80" d="100"/>
          <a:sy n="80" d="100"/>
        </p:scale>
        <p:origin x="-677" y="-72"/>
      </p:cViewPr>
      <p:guideLst>
        <p:guide orient="horz" pos="2160"/>
        <p:guide pos="561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IN"/>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46256A78-79A6-408F-8148-4F87BB81602D}" type="datetimeFigureOut">
              <a:rPr lang="en-IN" smtClean="0"/>
              <a:pPr/>
              <a:t>03-08-2025</a:t>
            </a:fld>
            <a:endParaRPr lang="en-IN"/>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IN"/>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IN"/>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17E254F1-4415-47BF-9E91-C5D4B9A33350}" type="slidenum">
              <a:rPr lang="en-IN" smtClean="0"/>
              <a:pPr/>
              <a:t>‹#›</a:t>
            </a:fld>
            <a:endParaRPr lang="en-IN"/>
          </a:p>
        </p:txBody>
      </p:sp>
    </p:spTree>
    <p:extLst>
      <p:ext uri="{BB962C8B-B14F-4D97-AF65-F5344CB8AC3E}">
        <p14:creationId xmlns=""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pPr/>
              <a:t>8/3/2025</a:t>
            </a:fld>
            <a:endParaRPr lang="en-US"/>
          </a:p>
        </p:txBody>
      </p:sp>
      <p:sp>
        <p:nvSpPr>
          <p:cNvPr id="9" name="Footer Placeholder 8">
            <a:extLst>
              <a:ext uri="{FF2B5EF4-FFF2-40B4-BE49-F238E27FC236}">
                <a16:creationId xmlns=""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pPr/>
              <a:t>8/3/2025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pPr/>
              <a:t>8/3/2025</a:t>
            </a:fld>
            <a:endParaRPr lang="en-US"/>
          </a:p>
        </p:txBody>
      </p:sp>
      <p:sp>
        <p:nvSpPr>
          <p:cNvPr id="12" name="Footer Placeholder 11">
            <a:extLst>
              <a:ext uri="{FF2B5EF4-FFF2-40B4-BE49-F238E27FC236}">
                <a16:creationId xmlns=""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pPr/>
              <a:t>8/3/2025</a:t>
            </a:fld>
            <a:endParaRPr lang="en-US"/>
          </a:p>
        </p:txBody>
      </p:sp>
    </p:spTree>
    <p:extLst>
      <p:ext uri="{BB962C8B-B14F-4D97-AF65-F5344CB8AC3E}">
        <p14:creationId xmlns=""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pPr/>
              <a:t>8/3/2025</a:t>
            </a:fld>
            <a:endParaRPr lang="en-US"/>
          </a:p>
        </p:txBody>
      </p:sp>
      <p:sp>
        <p:nvSpPr>
          <p:cNvPr id="9" name="Footer Placeholder 8">
            <a:extLst>
              <a:ext uri="{FF2B5EF4-FFF2-40B4-BE49-F238E27FC236}">
                <a16:creationId xmlns=""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pPr/>
              <a:t>8/3/2025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pPr/>
              <a:t>8/3/2025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pPr/>
              <a:t>8/3/2025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pPr/>
              <a:t>8/3/2025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pPr/>
              <a:t>8/3/2025</a:t>
            </a:fld>
            <a:endParaRPr lang="en-US"/>
          </a:p>
        </p:txBody>
      </p:sp>
      <p:sp>
        <p:nvSpPr>
          <p:cNvPr id="10" name="Footer Placeholder 9">
            <a:extLst>
              <a:ext uri="{FF2B5EF4-FFF2-40B4-BE49-F238E27FC236}">
                <a16:creationId xmlns=""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pPr/>
              <a:t>8/3/2025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pPr/>
              <a:t>8/3/2025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pPr/>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openai.com/research"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smtClean="0">
                <a:solidFill>
                  <a:schemeClr val="accent1"/>
                </a:solidFill>
                <a:latin typeface="Arial" panose="020B0604020202020204" pitchFamily="34" charset="0"/>
                <a:cs typeface="Arial" panose="020B0604020202020204" pitchFamily="34" charset="0"/>
              </a:rPr>
              <a:t>College admission agent (rag based)</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3117529" y="4586365"/>
            <a:ext cx="7980183" cy="1015663"/>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1. </a:t>
            </a:r>
            <a:r>
              <a:rPr lang="en-US" sz="2000" b="1" dirty="0" err="1" smtClean="0">
                <a:solidFill>
                  <a:schemeClr val="accent1">
                    <a:lumMod val="75000"/>
                  </a:schemeClr>
                </a:solidFill>
                <a:latin typeface="Arial"/>
                <a:cs typeface="Arial"/>
              </a:rPr>
              <a:t>Shreya</a:t>
            </a:r>
            <a:r>
              <a:rPr lang="en-US" sz="2000" b="1" dirty="0" smtClean="0">
                <a:solidFill>
                  <a:schemeClr val="accent1">
                    <a:lumMod val="75000"/>
                  </a:schemeClr>
                </a:solidFill>
                <a:latin typeface="Arial"/>
                <a:cs typeface="Arial"/>
              </a:rPr>
              <a:t> S Suranagi – Maharani </a:t>
            </a:r>
            <a:r>
              <a:rPr lang="en-US" sz="2000" b="1" dirty="0" err="1" smtClean="0">
                <a:solidFill>
                  <a:schemeClr val="accent1">
                    <a:lumMod val="75000"/>
                  </a:schemeClr>
                </a:solidFill>
                <a:latin typeface="Arial"/>
                <a:cs typeface="Arial"/>
              </a:rPr>
              <a:t>Lakshmi</a:t>
            </a:r>
            <a:r>
              <a:rPr lang="en-US" sz="2000" b="1" dirty="0" smtClean="0">
                <a:solidFill>
                  <a:schemeClr val="accent1">
                    <a:lumMod val="75000"/>
                  </a:schemeClr>
                </a:solidFill>
                <a:latin typeface="Arial"/>
                <a:cs typeface="Arial"/>
              </a:rPr>
              <a:t> </a:t>
            </a:r>
            <a:r>
              <a:rPr lang="en-US" sz="2000" b="1" dirty="0" err="1" smtClean="0">
                <a:solidFill>
                  <a:schemeClr val="accent1">
                    <a:lumMod val="75000"/>
                  </a:schemeClr>
                </a:solidFill>
                <a:latin typeface="Arial"/>
                <a:cs typeface="Arial"/>
              </a:rPr>
              <a:t>Ammanni</a:t>
            </a:r>
            <a:r>
              <a:rPr lang="en-US" sz="2000" b="1" dirty="0" smtClean="0">
                <a:solidFill>
                  <a:schemeClr val="accent1">
                    <a:lumMod val="75000"/>
                  </a:schemeClr>
                </a:solidFill>
                <a:latin typeface="Arial"/>
                <a:cs typeface="Arial"/>
              </a:rPr>
              <a:t> College for Women Autonomous – Department of Computer Science</a:t>
            </a:r>
            <a:endParaRPr lang="en-US" sz="2000" b="1" dirty="0">
              <a:solidFill>
                <a:schemeClr val="accent1">
                  <a:lumMod val="75000"/>
                </a:schemeClr>
              </a:solidFill>
              <a:latin typeface="Arial"/>
              <a:cs typeface="Arial"/>
            </a:endParaRPr>
          </a:p>
        </p:txBody>
      </p:sp>
    </p:spTree>
    <p:extLst>
      <p:ext uri="{BB962C8B-B14F-4D97-AF65-F5344CB8AC3E}">
        <p14:creationId xmlns=""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smtClean="0">
                <a:solidFill>
                  <a:schemeClr val="accent1"/>
                </a:solidFill>
                <a:latin typeface="Arial"/>
                <a:ea typeface="+mj-lt"/>
                <a:cs typeface="Arial"/>
              </a:rPr>
              <a:t>Result-slide 4</a:t>
            </a:r>
            <a:endParaRPr lang="en-US" dirty="0"/>
          </a:p>
        </p:txBody>
      </p:sp>
      <p:pic>
        <p:nvPicPr>
          <p:cNvPr id="4" name="Picture 2"/>
          <p:cNvPicPr>
            <a:picLocks noGrp="1" noChangeAspect="1" noChangeArrowheads="1"/>
          </p:cNvPicPr>
          <p:nvPr>
            <p:ph idx="1"/>
          </p:nvPr>
        </p:nvPicPr>
        <p:blipFill>
          <a:blip r:embed="rId2"/>
          <a:srcRect/>
          <a:stretch>
            <a:fillRect/>
          </a:stretch>
        </p:blipFill>
        <p:spPr bwMode="auto">
          <a:xfrm>
            <a:off x="3660761" y="1219454"/>
            <a:ext cx="7750951" cy="4359910"/>
          </a:xfrm>
          <a:prstGeom prst="rect">
            <a:avLst/>
          </a:prstGeom>
          <a:noFill/>
          <a:ln w="9525">
            <a:noFill/>
            <a:miter lim="800000"/>
            <a:headEnd/>
            <a:tailEnd/>
          </a:ln>
          <a:effectLst/>
        </p:spPr>
      </p:pic>
      <p:sp>
        <p:nvSpPr>
          <p:cNvPr id="7" name="TextBox 6"/>
          <p:cNvSpPr txBox="1"/>
          <p:nvPr/>
        </p:nvSpPr>
        <p:spPr>
          <a:xfrm>
            <a:off x="713233" y="1810512"/>
            <a:ext cx="1993392" cy="4524315"/>
          </a:xfrm>
          <a:prstGeom prst="rect">
            <a:avLst/>
          </a:prstGeom>
          <a:noFill/>
        </p:spPr>
        <p:txBody>
          <a:bodyPr wrap="square" rtlCol="0">
            <a:spAutoFit/>
          </a:bodyPr>
          <a:lstStyle/>
          <a:p>
            <a:pPr marL="342900" indent="-342900">
              <a:buAutoNum type="arabicPeriod"/>
            </a:pPr>
            <a:r>
              <a:rPr lang="en-IN" dirty="0" smtClean="0"/>
              <a:t>Provide the agent name and description</a:t>
            </a:r>
          </a:p>
          <a:p>
            <a:pPr marL="342900" indent="-342900">
              <a:buAutoNum type="arabicPeriod"/>
            </a:pPr>
            <a:r>
              <a:rPr lang="en-IN" dirty="0" smtClean="0"/>
              <a:t>Select Model as IBM Granite Model or any of your choice</a:t>
            </a:r>
          </a:p>
          <a:p>
            <a:pPr marL="342900" indent="-342900">
              <a:buAutoNum type="arabicPeriod"/>
            </a:pPr>
            <a:r>
              <a:rPr lang="en-IN" dirty="0" smtClean="0"/>
              <a:t>Framework is </a:t>
            </a:r>
            <a:r>
              <a:rPr lang="en-IN" dirty="0" err="1" smtClean="0"/>
              <a:t>LangGraph</a:t>
            </a:r>
            <a:r>
              <a:rPr lang="en-IN" dirty="0" smtClean="0"/>
              <a:t> and Architecture is </a:t>
            </a:r>
            <a:r>
              <a:rPr lang="en-IN" dirty="0" err="1" smtClean="0"/>
              <a:t>ReAct</a:t>
            </a:r>
            <a:endParaRPr lang="en-IN" dirty="0" smtClean="0"/>
          </a:p>
          <a:p>
            <a:pPr marL="342900" indent="-342900">
              <a:buAutoNum type="arabicPeriod"/>
            </a:pPr>
            <a:r>
              <a:rPr lang="en-IN" dirty="0" smtClean="0"/>
              <a:t>Provide Instructions for the agent.</a:t>
            </a:r>
            <a:endParaRPr lang="en-US" dirty="0"/>
          </a:p>
        </p:txBody>
      </p:sp>
      <p:pic>
        <p:nvPicPr>
          <p:cNvPr id="8" name="Picture 2"/>
          <p:cNvPicPr>
            <a:picLocks noChangeAspect="1" noChangeArrowheads="1"/>
          </p:cNvPicPr>
          <p:nvPr/>
        </p:nvPicPr>
        <p:blipFill>
          <a:blip r:embed="rId3"/>
          <a:srcRect t="58234" r="47762"/>
          <a:stretch>
            <a:fillRect/>
          </a:stretch>
        </p:blipFill>
        <p:spPr bwMode="auto">
          <a:xfrm>
            <a:off x="3615041" y="4768850"/>
            <a:ext cx="4276231" cy="1951990"/>
          </a:xfrm>
          <a:prstGeom prst="rect">
            <a:avLst/>
          </a:prstGeom>
          <a:noFill/>
          <a:ln w="9525">
            <a:noFill/>
            <a:miter lim="800000"/>
            <a:headEnd/>
            <a:tailEnd/>
          </a:ln>
          <a:effectLst/>
        </p:spPr>
      </p:pic>
    </p:spTree>
    <p:extLst>
      <p:ext uri="{BB962C8B-B14F-4D97-AF65-F5344CB8AC3E}">
        <p14:creationId xmlns="" xmlns:p14="http://schemas.microsoft.com/office/powerpoint/2010/main" val="1483293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a:xfrm>
            <a:off x="526328" y="784452"/>
            <a:ext cx="11029616" cy="530296"/>
          </a:xfrm>
        </p:spPr>
        <p:txBody>
          <a:bodyPr>
            <a:normAutofit fontScale="90000"/>
          </a:bodyPr>
          <a:lstStyle/>
          <a:p>
            <a:r>
              <a:rPr lang="en-US" sz="4400" b="1" dirty="0" smtClean="0">
                <a:solidFill>
                  <a:schemeClr val="accent1"/>
                </a:solidFill>
                <a:latin typeface="Arial"/>
                <a:ea typeface="+mj-lt"/>
                <a:cs typeface="Arial"/>
              </a:rPr>
              <a:t>Result-slide 5</a:t>
            </a:r>
            <a:endParaRPr lang="en-US" dirty="0"/>
          </a:p>
        </p:txBody>
      </p:sp>
      <p:pic>
        <p:nvPicPr>
          <p:cNvPr id="10" name="Picture 2"/>
          <p:cNvPicPr>
            <a:picLocks noChangeAspect="1" noChangeArrowheads="1"/>
          </p:cNvPicPr>
          <p:nvPr/>
        </p:nvPicPr>
        <p:blipFill>
          <a:blip r:embed="rId2"/>
          <a:srcRect l="7229" t="22853" r="5136" b="10080"/>
          <a:stretch>
            <a:fillRect/>
          </a:stretch>
        </p:blipFill>
        <p:spPr bwMode="auto">
          <a:xfrm>
            <a:off x="4631295" y="1232177"/>
            <a:ext cx="7051249" cy="3035431"/>
          </a:xfrm>
          <a:prstGeom prst="rect">
            <a:avLst/>
          </a:prstGeom>
          <a:noFill/>
          <a:ln w="9525">
            <a:noFill/>
            <a:miter lim="800000"/>
            <a:headEnd/>
            <a:tailEnd/>
          </a:ln>
          <a:effectLst/>
        </p:spPr>
      </p:pic>
      <p:pic>
        <p:nvPicPr>
          <p:cNvPr id="12" name="Picture 2"/>
          <p:cNvPicPr>
            <a:picLocks noChangeAspect="1" noChangeArrowheads="1"/>
          </p:cNvPicPr>
          <p:nvPr/>
        </p:nvPicPr>
        <p:blipFill>
          <a:blip r:embed="rId3"/>
          <a:srcRect l="7194" t="18048" r="48754" b="3764"/>
          <a:stretch>
            <a:fillRect/>
          </a:stretch>
        </p:blipFill>
        <p:spPr bwMode="auto">
          <a:xfrm>
            <a:off x="526581" y="3375757"/>
            <a:ext cx="3323043" cy="3317651"/>
          </a:xfrm>
          <a:prstGeom prst="rect">
            <a:avLst/>
          </a:prstGeom>
          <a:noFill/>
          <a:ln w="9525">
            <a:noFill/>
            <a:miter lim="800000"/>
            <a:headEnd/>
            <a:tailEnd/>
          </a:ln>
          <a:effectLst/>
        </p:spPr>
      </p:pic>
      <p:pic>
        <p:nvPicPr>
          <p:cNvPr id="14" name="Picture 2"/>
          <p:cNvPicPr>
            <a:picLocks noGrp="1" noChangeAspect="1" noChangeArrowheads="1"/>
          </p:cNvPicPr>
          <p:nvPr>
            <p:ph idx="1"/>
          </p:nvPr>
        </p:nvPicPr>
        <p:blipFill>
          <a:blip r:embed="rId4"/>
          <a:srcRect l="27573" t="31809" r="27157" b="13689"/>
          <a:stretch>
            <a:fillRect/>
          </a:stretch>
        </p:blipFill>
        <p:spPr bwMode="auto">
          <a:xfrm>
            <a:off x="4571152" y="4394948"/>
            <a:ext cx="4252808" cy="2463052"/>
          </a:xfrm>
          <a:prstGeom prst="rect">
            <a:avLst/>
          </a:prstGeom>
          <a:noFill/>
          <a:ln w="9525">
            <a:noFill/>
            <a:miter lim="800000"/>
            <a:headEnd/>
            <a:tailEnd/>
          </a:ln>
          <a:effectLst/>
        </p:spPr>
      </p:pic>
      <p:sp>
        <p:nvSpPr>
          <p:cNvPr id="15" name="TextBox 14"/>
          <p:cNvSpPr txBox="1"/>
          <p:nvPr/>
        </p:nvSpPr>
        <p:spPr>
          <a:xfrm>
            <a:off x="393193" y="1453896"/>
            <a:ext cx="3986783" cy="1569660"/>
          </a:xfrm>
          <a:prstGeom prst="rect">
            <a:avLst/>
          </a:prstGeom>
          <a:noFill/>
        </p:spPr>
        <p:txBody>
          <a:bodyPr wrap="square" rtlCol="0">
            <a:spAutoFit/>
          </a:bodyPr>
          <a:lstStyle/>
          <a:p>
            <a:pPr marL="342900" indent="-342900">
              <a:buAutoNum type="arabicPeriod"/>
            </a:pPr>
            <a:r>
              <a:rPr lang="en-IN" sz="1600" dirty="0" smtClean="0">
                <a:latin typeface="Arial" pitchFamily="34" charset="0"/>
                <a:cs typeface="Arial" pitchFamily="34" charset="0"/>
              </a:rPr>
              <a:t>Prepare the document will admission information.</a:t>
            </a:r>
          </a:p>
          <a:p>
            <a:pPr marL="342900" indent="-342900">
              <a:buAutoNum type="arabicPeriod"/>
            </a:pPr>
            <a:r>
              <a:rPr lang="en-IN" sz="1600" dirty="0" smtClean="0">
                <a:latin typeface="Arial" pitchFamily="34" charset="0"/>
                <a:cs typeface="Arial" pitchFamily="34" charset="0"/>
              </a:rPr>
              <a:t>Upload the document as </a:t>
            </a:r>
            <a:r>
              <a:rPr lang="en-IN" sz="1600" dirty="0" err="1" smtClean="0">
                <a:latin typeface="Arial" pitchFamily="34" charset="0"/>
                <a:cs typeface="Arial" pitchFamily="34" charset="0"/>
              </a:rPr>
              <a:t>pdf</a:t>
            </a:r>
            <a:r>
              <a:rPr lang="en-IN" sz="1600" dirty="0" smtClean="0">
                <a:latin typeface="Arial" pitchFamily="34" charset="0"/>
                <a:cs typeface="Arial" pitchFamily="34" charset="0"/>
              </a:rPr>
              <a:t> to be </a:t>
            </a:r>
            <a:r>
              <a:rPr lang="en-IN" sz="1600" dirty="0" err="1" smtClean="0">
                <a:latin typeface="Arial" pitchFamily="34" charset="0"/>
                <a:cs typeface="Arial" pitchFamily="34" charset="0"/>
              </a:rPr>
              <a:t>vectorized</a:t>
            </a:r>
            <a:r>
              <a:rPr lang="en-IN" sz="1600" dirty="0" smtClean="0">
                <a:latin typeface="Arial" pitchFamily="34" charset="0"/>
                <a:cs typeface="Arial" pitchFamily="34" charset="0"/>
              </a:rPr>
              <a:t> for retrieval</a:t>
            </a:r>
          </a:p>
          <a:p>
            <a:pPr marL="342900" indent="-342900">
              <a:buAutoNum type="arabicPeriod"/>
            </a:pPr>
            <a:r>
              <a:rPr lang="en-IN" sz="1600" dirty="0" smtClean="0">
                <a:latin typeface="Arial" pitchFamily="34" charset="0"/>
                <a:cs typeface="Arial" pitchFamily="34" charset="0"/>
              </a:rPr>
              <a:t>In the Tools section, select Document search and other relevant tools</a:t>
            </a:r>
          </a:p>
        </p:txBody>
      </p:sp>
    </p:spTree>
    <p:extLst>
      <p:ext uri="{BB962C8B-B14F-4D97-AF65-F5344CB8AC3E}">
        <p14:creationId xmlns="" xmlns:p14="http://schemas.microsoft.com/office/powerpoint/2010/main" val="1483293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smtClean="0">
                <a:solidFill>
                  <a:schemeClr val="accent1"/>
                </a:solidFill>
                <a:latin typeface="Arial"/>
                <a:ea typeface="+mj-lt"/>
                <a:cs typeface="Arial"/>
              </a:rPr>
              <a:t>Result-slide 6</a:t>
            </a:r>
            <a:endParaRPr lang="en-US" dirty="0"/>
          </a:p>
        </p:txBody>
      </p:sp>
      <p:pic>
        <p:nvPicPr>
          <p:cNvPr id="9" name="Picture 2"/>
          <p:cNvPicPr>
            <a:picLocks noGrp="1" noChangeAspect="1" noChangeArrowheads="1"/>
          </p:cNvPicPr>
          <p:nvPr>
            <p:ph idx="1"/>
          </p:nvPr>
        </p:nvPicPr>
        <p:blipFill>
          <a:blip r:embed="rId2"/>
          <a:srcRect/>
          <a:stretch>
            <a:fillRect/>
          </a:stretch>
        </p:blipFill>
        <p:spPr bwMode="auto">
          <a:xfrm>
            <a:off x="2874376" y="1293685"/>
            <a:ext cx="8875663" cy="4992561"/>
          </a:xfrm>
          <a:prstGeom prst="rect">
            <a:avLst/>
          </a:prstGeom>
          <a:noFill/>
          <a:ln w="9525">
            <a:noFill/>
            <a:miter lim="800000"/>
            <a:headEnd/>
            <a:tailEnd/>
          </a:ln>
          <a:effectLst/>
        </p:spPr>
      </p:pic>
      <p:sp>
        <p:nvSpPr>
          <p:cNvPr id="10" name="TextBox 9"/>
          <p:cNvSpPr txBox="1"/>
          <p:nvPr/>
        </p:nvSpPr>
        <p:spPr>
          <a:xfrm>
            <a:off x="502921" y="1911096"/>
            <a:ext cx="1536192" cy="3416320"/>
          </a:xfrm>
          <a:prstGeom prst="rect">
            <a:avLst/>
          </a:prstGeom>
          <a:noFill/>
        </p:spPr>
        <p:txBody>
          <a:bodyPr wrap="square" rtlCol="0">
            <a:spAutoFit/>
          </a:bodyPr>
          <a:lstStyle/>
          <a:p>
            <a:r>
              <a:rPr lang="en-IN" dirty="0" smtClean="0"/>
              <a:t>Query:</a:t>
            </a:r>
          </a:p>
          <a:p>
            <a:r>
              <a:rPr lang="en-IN" dirty="0" smtClean="0"/>
              <a:t>What are the courses offered in UG?</a:t>
            </a:r>
          </a:p>
          <a:p>
            <a:endParaRPr lang="en-IN" dirty="0" smtClean="0"/>
          </a:p>
          <a:p>
            <a:r>
              <a:rPr lang="en-IN" dirty="0" smtClean="0"/>
              <a:t>Data retrieved successfully from the college document.</a:t>
            </a:r>
            <a:endParaRPr lang="en-US" dirty="0"/>
          </a:p>
        </p:txBody>
      </p:sp>
    </p:spTree>
    <p:extLst>
      <p:ext uri="{BB962C8B-B14F-4D97-AF65-F5344CB8AC3E}">
        <p14:creationId xmlns="" xmlns:p14="http://schemas.microsoft.com/office/powerpoint/2010/main" val="1483293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smtClean="0">
                <a:solidFill>
                  <a:schemeClr val="accent1"/>
                </a:solidFill>
                <a:latin typeface="Arial"/>
                <a:ea typeface="+mj-lt"/>
                <a:cs typeface="Arial"/>
              </a:rPr>
              <a:t>Result-slide 7</a:t>
            </a:r>
            <a:endParaRPr lang="en-US" dirty="0"/>
          </a:p>
        </p:txBody>
      </p:sp>
      <p:pic>
        <p:nvPicPr>
          <p:cNvPr id="4" name="Picture 2"/>
          <p:cNvPicPr>
            <a:picLocks noGrp="1" noChangeAspect="1" noChangeArrowheads="1"/>
          </p:cNvPicPr>
          <p:nvPr>
            <p:ph idx="1"/>
          </p:nvPr>
        </p:nvPicPr>
        <p:blipFill>
          <a:blip r:embed="rId2"/>
          <a:srcRect/>
          <a:stretch>
            <a:fillRect/>
          </a:stretch>
        </p:blipFill>
        <p:spPr bwMode="auto">
          <a:xfrm>
            <a:off x="2700640" y="1254252"/>
            <a:ext cx="8994535" cy="5059426"/>
          </a:xfrm>
          <a:prstGeom prst="rect">
            <a:avLst/>
          </a:prstGeom>
          <a:noFill/>
          <a:ln w="9525">
            <a:noFill/>
            <a:miter lim="800000"/>
            <a:headEnd/>
            <a:tailEnd/>
          </a:ln>
          <a:effectLst/>
        </p:spPr>
      </p:pic>
      <p:sp>
        <p:nvSpPr>
          <p:cNvPr id="6" name="TextBox 5"/>
          <p:cNvSpPr txBox="1"/>
          <p:nvPr/>
        </p:nvSpPr>
        <p:spPr>
          <a:xfrm>
            <a:off x="475489" y="1563624"/>
            <a:ext cx="2039112" cy="4524315"/>
          </a:xfrm>
          <a:prstGeom prst="rect">
            <a:avLst/>
          </a:prstGeom>
          <a:noFill/>
        </p:spPr>
        <p:txBody>
          <a:bodyPr wrap="square" rtlCol="0">
            <a:spAutoFit/>
          </a:bodyPr>
          <a:lstStyle/>
          <a:p>
            <a:r>
              <a:rPr lang="en-IN" dirty="0" smtClean="0"/>
              <a:t>Query:</a:t>
            </a:r>
          </a:p>
          <a:p>
            <a:r>
              <a:rPr lang="en-IN" dirty="0" smtClean="0"/>
              <a:t>What is the criteria for BCA course, syllabus and fee structure?</a:t>
            </a:r>
          </a:p>
          <a:p>
            <a:endParaRPr lang="en-IN" dirty="0" smtClean="0"/>
          </a:p>
          <a:p>
            <a:r>
              <a:rPr lang="en-IN" dirty="0" smtClean="0"/>
              <a:t>The agent successfully retrieved the data from the uploaded link of the </a:t>
            </a:r>
            <a:r>
              <a:rPr lang="en-IN" dirty="0" err="1" smtClean="0"/>
              <a:t>pdf</a:t>
            </a:r>
            <a:r>
              <a:rPr lang="en-IN" dirty="0" smtClean="0"/>
              <a:t> of syllabus document. However, it failed to get the fee structure.</a:t>
            </a:r>
            <a:endParaRPr lang="en-US" dirty="0"/>
          </a:p>
        </p:txBody>
      </p:sp>
    </p:spTree>
    <p:extLst>
      <p:ext uri="{BB962C8B-B14F-4D97-AF65-F5344CB8AC3E}">
        <p14:creationId xmlns="" xmlns:p14="http://schemas.microsoft.com/office/powerpoint/2010/main" val="1483293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smtClean="0">
                <a:solidFill>
                  <a:schemeClr val="accent1"/>
                </a:solidFill>
                <a:latin typeface="Arial"/>
                <a:ea typeface="+mj-lt"/>
                <a:cs typeface="Arial"/>
              </a:rPr>
              <a:t>Result-slide 8</a:t>
            </a:r>
            <a:endParaRPr lang="en-US" dirty="0"/>
          </a:p>
        </p:txBody>
      </p:sp>
      <p:pic>
        <p:nvPicPr>
          <p:cNvPr id="7" name="Picture 2"/>
          <p:cNvPicPr>
            <a:picLocks noGrp="1" noChangeAspect="1" noChangeArrowheads="1"/>
          </p:cNvPicPr>
          <p:nvPr>
            <p:ph idx="1"/>
          </p:nvPr>
        </p:nvPicPr>
        <p:blipFill>
          <a:blip r:embed="rId2"/>
          <a:srcRect/>
          <a:stretch>
            <a:fillRect/>
          </a:stretch>
        </p:blipFill>
        <p:spPr bwMode="auto">
          <a:xfrm>
            <a:off x="2037700" y="1593532"/>
            <a:ext cx="7987453" cy="4492943"/>
          </a:xfrm>
          <a:prstGeom prst="rect">
            <a:avLst/>
          </a:prstGeom>
          <a:noFill/>
          <a:ln w="9525">
            <a:noFill/>
            <a:miter lim="800000"/>
            <a:headEnd/>
            <a:tailEnd/>
          </a:ln>
          <a:effectLst/>
        </p:spPr>
      </p:pic>
      <p:sp>
        <p:nvSpPr>
          <p:cNvPr id="8" name="TextBox 7"/>
          <p:cNvSpPr txBox="1"/>
          <p:nvPr/>
        </p:nvSpPr>
        <p:spPr>
          <a:xfrm>
            <a:off x="457201" y="1499616"/>
            <a:ext cx="1490472" cy="5078313"/>
          </a:xfrm>
          <a:prstGeom prst="rect">
            <a:avLst/>
          </a:prstGeom>
          <a:noFill/>
        </p:spPr>
        <p:txBody>
          <a:bodyPr wrap="square" rtlCol="0">
            <a:spAutoFit/>
          </a:bodyPr>
          <a:lstStyle/>
          <a:p>
            <a:r>
              <a:rPr lang="en-IN" dirty="0" smtClean="0"/>
              <a:t>Query:</a:t>
            </a:r>
          </a:p>
          <a:p>
            <a:r>
              <a:rPr lang="en-IN" dirty="0" smtClean="0"/>
              <a:t>What documents are required for admission?</a:t>
            </a:r>
          </a:p>
          <a:p>
            <a:endParaRPr lang="en-IN" dirty="0" smtClean="0"/>
          </a:p>
          <a:p>
            <a:r>
              <a:rPr lang="en-IN" dirty="0" smtClean="0"/>
              <a:t>The agent successfully retrieved the accurate data. It distinguished between admission and application.</a:t>
            </a:r>
          </a:p>
          <a:p>
            <a:endParaRPr lang="en-US" dirty="0"/>
          </a:p>
        </p:txBody>
      </p:sp>
    </p:spTree>
    <p:extLst>
      <p:ext uri="{BB962C8B-B14F-4D97-AF65-F5344CB8AC3E}">
        <p14:creationId xmlns="" xmlns:p14="http://schemas.microsoft.com/office/powerpoint/2010/main" val="1483293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smtClean="0">
                <a:solidFill>
                  <a:schemeClr val="accent1"/>
                </a:solidFill>
                <a:latin typeface="Arial"/>
                <a:ea typeface="+mj-lt"/>
                <a:cs typeface="Arial"/>
              </a:rPr>
              <a:t>Result-slide 9</a:t>
            </a:r>
            <a:endParaRPr lang="en-US" dirty="0"/>
          </a:p>
        </p:txBody>
      </p:sp>
      <p:pic>
        <p:nvPicPr>
          <p:cNvPr id="4" name="Picture 2"/>
          <p:cNvPicPr>
            <a:picLocks noGrp="1" noChangeAspect="1" noChangeArrowheads="1"/>
          </p:cNvPicPr>
          <p:nvPr>
            <p:ph idx="1"/>
          </p:nvPr>
        </p:nvPicPr>
        <p:blipFill>
          <a:blip r:embed="rId2"/>
          <a:srcRect/>
          <a:stretch>
            <a:fillRect/>
          </a:stretch>
        </p:blipFill>
        <p:spPr bwMode="auto">
          <a:xfrm>
            <a:off x="2947528" y="1436560"/>
            <a:ext cx="8491615" cy="4776534"/>
          </a:xfrm>
          <a:prstGeom prst="rect">
            <a:avLst/>
          </a:prstGeom>
          <a:noFill/>
          <a:ln w="9525">
            <a:noFill/>
            <a:miter lim="800000"/>
            <a:headEnd/>
            <a:tailEnd/>
          </a:ln>
          <a:effectLst/>
        </p:spPr>
      </p:pic>
      <p:sp>
        <p:nvSpPr>
          <p:cNvPr id="6" name="TextBox 5"/>
          <p:cNvSpPr txBox="1"/>
          <p:nvPr/>
        </p:nvSpPr>
        <p:spPr>
          <a:xfrm>
            <a:off x="466344" y="1847088"/>
            <a:ext cx="2041186" cy="2585323"/>
          </a:xfrm>
          <a:prstGeom prst="rect">
            <a:avLst/>
          </a:prstGeom>
          <a:noFill/>
        </p:spPr>
        <p:txBody>
          <a:bodyPr wrap="square" rtlCol="0">
            <a:spAutoFit/>
          </a:bodyPr>
          <a:lstStyle/>
          <a:p>
            <a:r>
              <a:rPr lang="en-IN" dirty="0" smtClean="0"/>
              <a:t>The agent received the Student details, booked an appointment for a college course </a:t>
            </a:r>
            <a:r>
              <a:rPr lang="en-IN" dirty="0" err="1" smtClean="0"/>
              <a:t>counseling</a:t>
            </a:r>
            <a:r>
              <a:rPr lang="en-IN" dirty="0" smtClean="0"/>
              <a:t> session and sent a confirmation email.</a:t>
            </a:r>
          </a:p>
        </p:txBody>
      </p:sp>
    </p:spTree>
    <p:extLst>
      <p:ext uri="{BB962C8B-B14F-4D97-AF65-F5344CB8AC3E}">
        <p14:creationId xmlns="" xmlns:p14="http://schemas.microsoft.com/office/powerpoint/2010/main" val="1483293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smtClean="0">
                <a:solidFill>
                  <a:schemeClr val="accent1"/>
                </a:solidFill>
                <a:latin typeface="Arial"/>
                <a:ea typeface="+mj-lt"/>
                <a:cs typeface="Arial"/>
              </a:rPr>
              <a:t>Result-slide 10</a:t>
            </a:r>
            <a:endParaRPr lang="en-US" dirty="0"/>
          </a:p>
        </p:txBody>
      </p:sp>
      <p:pic>
        <p:nvPicPr>
          <p:cNvPr id="4" name="Picture 2"/>
          <p:cNvPicPr>
            <a:picLocks noGrp="1" noChangeAspect="1" noChangeArrowheads="1"/>
          </p:cNvPicPr>
          <p:nvPr>
            <p:ph idx="1"/>
          </p:nvPr>
        </p:nvPicPr>
        <p:blipFill>
          <a:blip r:embed="rId2"/>
          <a:srcRect/>
          <a:stretch>
            <a:fillRect/>
          </a:stretch>
        </p:blipFill>
        <p:spPr bwMode="auto">
          <a:xfrm>
            <a:off x="2536048" y="1219962"/>
            <a:ext cx="8957959" cy="5038852"/>
          </a:xfrm>
          <a:prstGeom prst="rect">
            <a:avLst/>
          </a:prstGeom>
          <a:noFill/>
          <a:ln w="9525">
            <a:noFill/>
            <a:miter lim="800000"/>
            <a:headEnd/>
            <a:tailEnd/>
          </a:ln>
          <a:effectLst/>
        </p:spPr>
      </p:pic>
      <p:sp>
        <p:nvSpPr>
          <p:cNvPr id="6" name="TextBox 5"/>
          <p:cNvSpPr txBox="1"/>
          <p:nvPr/>
        </p:nvSpPr>
        <p:spPr>
          <a:xfrm>
            <a:off x="502920" y="1819656"/>
            <a:ext cx="1773936" cy="1754326"/>
          </a:xfrm>
          <a:prstGeom prst="rect">
            <a:avLst/>
          </a:prstGeom>
          <a:noFill/>
        </p:spPr>
        <p:txBody>
          <a:bodyPr wrap="square" rtlCol="0">
            <a:spAutoFit/>
          </a:bodyPr>
          <a:lstStyle/>
          <a:p>
            <a:r>
              <a:rPr lang="en-IN" dirty="0" smtClean="0"/>
              <a:t>The agent asked for the best date for an appointment slot based on the weather</a:t>
            </a:r>
            <a:r>
              <a:rPr lang="en-US" dirty="0" smtClean="0"/>
              <a:t>.</a:t>
            </a:r>
            <a:endParaRPr lang="en-US" dirty="0"/>
          </a:p>
        </p:txBody>
      </p:sp>
    </p:spTree>
    <p:extLst>
      <p:ext uri="{BB962C8B-B14F-4D97-AF65-F5344CB8AC3E}">
        <p14:creationId xmlns="" xmlns:p14="http://schemas.microsoft.com/office/powerpoint/2010/main" val="1483293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smtClean="0">
                <a:solidFill>
                  <a:schemeClr val="accent1"/>
                </a:solidFill>
                <a:latin typeface="Arial"/>
                <a:ea typeface="+mj-lt"/>
                <a:cs typeface="Arial"/>
              </a:rPr>
              <a:t>Result-slide 11</a:t>
            </a:r>
            <a:endParaRPr lang="en-US" dirty="0"/>
          </a:p>
        </p:txBody>
      </p:sp>
      <p:sp>
        <p:nvSpPr>
          <p:cNvPr id="8" name="Content Placeholder 7"/>
          <p:cNvSpPr>
            <a:spLocks noGrp="1"/>
          </p:cNvSpPr>
          <p:nvPr>
            <p:ph idx="1"/>
          </p:nvPr>
        </p:nvSpPr>
        <p:spPr/>
        <p:txBody>
          <a:bodyPr/>
          <a:lstStyle/>
          <a:p>
            <a:endParaRPr lang="en-US" dirty="0"/>
          </a:p>
        </p:txBody>
      </p:sp>
      <p:pic>
        <p:nvPicPr>
          <p:cNvPr id="9" name="Picture 2"/>
          <p:cNvPicPr>
            <a:picLocks noChangeAspect="1" noChangeArrowheads="1"/>
          </p:cNvPicPr>
          <p:nvPr/>
        </p:nvPicPr>
        <p:blipFill>
          <a:blip r:embed="rId2"/>
          <a:srcRect/>
          <a:stretch>
            <a:fillRect/>
          </a:stretch>
        </p:blipFill>
        <p:spPr bwMode="auto">
          <a:xfrm>
            <a:off x="1213103" y="1301453"/>
            <a:ext cx="8371163" cy="4708780"/>
          </a:xfrm>
          <a:prstGeom prst="rect">
            <a:avLst/>
          </a:prstGeom>
          <a:noFill/>
          <a:ln w="9525">
            <a:noFill/>
            <a:miter lim="800000"/>
            <a:headEnd/>
            <a:tailEnd/>
          </a:ln>
          <a:effectLst/>
        </p:spPr>
      </p:pic>
    </p:spTree>
    <p:extLst>
      <p:ext uri="{BB962C8B-B14F-4D97-AF65-F5344CB8AC3E}">
        <p14:creationId xmlns="" xmlns:p14="http://schemas.microsoft.com/office/powerpoint/2010/main" val="1483293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smtClean="0">
                <a:solidFill>
                  <a:schemeClr val="accent1"/>
                </a:solidFill>
                <a:latin typeface="Arial"/>
                <a:ea typeface="+mj-lt"/>
                <a:cs typeface="Arial"/>
              </a:rPr>
              <a:t>Result-slide 12</a:t>
            </a:r>
            <a:endParaRPr lang="en-US" dirty="0"/>
          </a:p>
        </p:txBody>
      </p:sp>
      <p:pic>
        <p:nvPicPr>
          <p:cNvPr id="9" name="Picture 2"/>
          <p:cNvPicPr>
            <a:picLocks noGrp="1" noChangeAspect="1" noChangeArrowheads="1"/>
          </p:cNvPicPr>
          <p:nvPr>
            <p:ph idx="1"/>
          </p:nvPr>
        </p:nvPicPr>
        <p:blipFill>
          <a:blip r:embed="rId2"/>
          <a:srcRect/>
          <a:stretch>
            <a:fillRect/>
          </a:stretch>
        </p:blipFill>
        <p:spPr bwMode="auto">
          <a:xfrm>
            <a:off x="1078089" y="1463211"/>
            <a:ext cx="8047919" cy="4526955"/>
          </a:xfrm>
          <a:prstGeom prst="rect">
            <a:avLst/>
          </a:prstGeom>
          <a:noFill/>
          <a:ln w="9525">
            <a:noFill/>
            <a:miter lim="800000"/>
            <a:headEnd/>
            <a:tailEnd/>
          </a:ln>
          <a:effectLst/>
        </p:spPr>
      </p:pic>
    </p:spTree>
    <p:extLst>
      <p:ext uri="{BB962C8B-B14F-4D97-AF65-F5344CB8AC3E}">
        <p14:creationId xmlns="" xmlns:p14="http://schemas.microsoft.com/office/powerpoint/2010/main" val="1483293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smtClean="0">
                <a:solidFill>
                  <a:schemeClr val="accent1"/>
                </a:solidFill>
                <a:latin typeface="Arial"/>
                <a:ea typeface="+mj-lt"/>
                <a:cs typeface="Arial"/>
              </a:rPr>
              <a:t>Result-slide 13</a:t>
            </a:r>
            <a:endParaRPr lang="en-US" dirty="0"/>
          </a:p>
        </p:txBody>
      </p:sp>
      <p:pic>
        <p:nvPicPr>
          <p:cNvPr id="4" name="Picture 2"/>
          <p:cNvPicPr>
            <a:picLocks noGrp="1" noChangeAspect="1" noChangeArrowheads="1"/>
          </p:cNvPicPr>
          <p:nvPr>
            <p:ph idx="1"/>
          </p:nvPr>
        </p:nvPicPr>
        <p:blipFill>
          <a:blip r:embed="rId2"/>
          <a:srcRect l="2866"/>
          <a:stretch>
            <a:fillRect/>
          </a:stretch>
        </p:blipFill>
        <p:spPr bwMode="auto">
          <a:xfrm>
            <a:off x="1879599" y="1504621"/>
            <a:ext cx="7460658" cy="4320445"/>
          </a:xfrm>
          <a:prstGeom prst="rect">
            <a:avLst/>
          </a:prstGeom>
          <a:noFill/>
          <a:ln w="9525">
            <a:noFill/>
            <a:miter lim="800000"/>
            <a:headEnd/>
            <a:tailEnd/>
          </a:ln>
          <a:effectLst/>
        </p:spPr>
      </p:pic>
      <p:sp>
        <p:nvSpPr>
          <p:cNvPr id="6" name="TextBox 5"/>
          <p:cNvSpPr txBox="1"/>
          <p:nvPr/>
        </p:nvSpPr>
        <p:spPr>
          <a:xfrm>
            <a:off x="598085" y="1765808"/>
            <a:ext cx="1315382" cy="3139321"/>
          </a:xfrm>
          <a:prstGeom prst="rect">
            <a:avLst/>
          </a:prstGeom>
          <a:noFill/>
        </p:spPr>
        <p:txBody>
          <a:bodyPr wrap="square" rtlCol="0">
            <a:spAutoFit/>
          </a:bodyPr>
          <a:lstStyle/>
          <a:p>
            <a:r>
              <a:rPr lang="en-IN" dirty="0" smtClean="0"/>
              <a:t>Note: If Google search is enabled, provide the college website, otherwise the Agent may hallucinate</a:t>
            </a:r>
            <a:endParaRPr lang="en-US" dirty="0"/>
          </a:p>
        </p:txBody>
      </p:sp>
    </p:spTree>
    <p:extLst>
      <p:ext uri="{BB962C8B-B14F-4D97-AF65-F5344CB8AC3E}">
        <p14:creationId xmlns="" xmlns:p14="http://schemas.microsoft.com/office/powerpoint/2010/main" val="1483293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dirty="0">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 xmlns:a16="http://schemas.microsoft.com/office/drawing/2014/main" id="{B2678641-EEA3-4EC4-BF39-4075B0C120E8}"/>
              </a:ext>
            </a:extLst>
          </p:cNvPr>
          <p:cNvSpPr>
            <a:spLocks noGrp="1"/>
          </p:cNvSpPr>
          <p:nvPr>
            <p:ph idx="1"/>
          </p:nvPr>
        </p:nvSpPr>
        <p:spPr>
          <a:xfrm>
            <a:off x="866775"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a:t>
            </a:r>
            <a:r>
              <a:rPr lang="en-US" sz="2000" b="1" dirty="0" smtClean="0">
                <a:latin typeface="Arial"/>
                <a:ea typeface="+mn-lt"/>
                <a:cs typeface="Arial"/>
              </a:rPr>
              <a:t>Statement</a:t>
            </a:r>
            <a:endParaRPr lang="en-US" dirty="0">
              <a:latin typeface="Arial"/>
              <a:cs typeface="Arial"/>
            </a:endParaRPr>
          </a:p>
          <a:p>
            <a:pPr marL="305435" indent="-305435"/>
            <a:r>
              <a:rPr lang="en-US" sz="2000" b="1" dirty="0">
                <a:latin typeface="Arial"/>
                <a:ea typeface="+mn-lt"/>
                <a:cs typeface="Arial"/>
              </a:rPr>
              <a:t>Proposed System/Solution</a:t>
            </a:r>
            <a:endParaRPr lang="en-US" dirty="0">
              <a:latin typeface="Arial"/>
              <a:cs typeface="Arial"/>
            </a:endParaRPr>
          </a:p>
          <a:p>
            <a:pPr marL="305435" indent="-305435"/>
            <a:r>
              <a:rPr lang="en-US" sz="2000" b="1" dirty="0">
                <a:latin typeface="Arial"/>
                <a:ea typeface="+mn-lt"/>
                <a:cs typeface="Calibri"/>
              </a:rPr>
              <a:t>System </a:t>
            </a:r>
            <a:r>
              <a:rPr lang="en-US" sz="2000" b="1" dirty="0">
                <a:latin typeface="Arial"/>
                <a:ea typeface="+mn-lt"/>
                <a:cs typeface="+mn-lt"/>
              </a:rPr>
              <a:t>Development Approach </a:t>
            </a:r>
            <a:r>
              <a:rPr lang="en-US" sz="2000" dirty="0">
                <a:latin typeface="Arial"/>
                <a:ea typeface="+mn-lt"/>
                <a:cs typeface="+mn-lt"/>
              </a:rPr>
              <a:t>(Technology Used) </a:t>
            </a:r>
            <a:endParaRPr lang="en-US" dirty="0">
              <a:latin typeface="Arial"/>
              <a:ea typeface="+mn-lt"/>
              <a:cs typeface="+mn-lt"/>
            </a:endParaRPr>
          </a:p>
          <a:p>
            <a:pPr marL="305435" indent="-305435"/>
            <a:r>
              <a:rPr lang="en-US" sz="2000" b="1" dirty="0">
                <a:latin typeface="Arial"/>
                <a:ea typeface="+mn-lt"/>
                <a:cs typeface="+mn-lt"/>
              </a:rPr>
              <a:t>Algorithm &amp; Deployment  </a:t>
            </a:r>
            <a:endParaRPr lang="en-US" dirty="0">
              <a:latin typeface="Arial"/>
              <a:cs typeface="Calibri"/>
            </a:endParaRPr>
          </a:p>
          <a:p>
            <a:pPr marL="305435" indent="-305435"/>
            <a:r>
              <a:rPr lang="en-US" sz="2000" b="1" dirty="0" smtClean="0">
                <a:latin typeface="Arial"/>
                <a:ea typeface="+mn-lt"/>
                <a:cs typeface="Arial"/>
              </a:rPr>
              <a:t>Result</a:t>
            </a:r>
            <a:endParaRPr lang="en-US" sz="2000" b="1" dirty="0">
              <a:latin typeface="Arial"/>
              <a:ea typeface="+mn-lt"/>
              <a:cs typeface="Arial"/>
            </a:endParaRPr>
          </a:p>
          <a:p>
            <a:pPr marL="305435" indent="-305435"/>
            <a:r>
              <a:rPr lang="en-US" sz="2000" b="1" dirty="0">
                <a:latin typeface="Arial"/>
                <a:ea typeface="+mn-lt"/>
                <a:cs typeface="Arial"/>
              </a:rPr>
              <a:t>Conclusion</a:t>
            </a:r>
            <a:endParaRPr lang="en-US" dirty="0">
              <a:latin typeface="Arial"/>
              <a:cs typeface="Arial"/>
            </a:endParaRPr>
          </a:p>
          <a:p>
            <a:pPr marL="305435" indent="-305435"/>
            <a:r>
              <a:rPr lang="en-US" sz="2000" b="1" dirty="0">
                <a:latin typeface="Arial"/>
                <a:ea typeface="+mn-lt"/>
                <a:cs typeface="Arial"/>
              </a:rPr>
              <a:t>Future Scope</a:t>
            </a:r>
          </a:p>
          <a:p>
            <a:pPr marL="305435" indent="-305435"/>
            <a:r>
              <a:rPr lang="en-US" sz="2000" b="1" dirty="0">
                <a:latin typeface="Arial"/>
                <a:ea typeface="+mn-lt"/>
                <a:cs typeface="Arial"/>
              </a:rPr>
              <a:t>References</a:t>
            </a:r>
            <a:endParaRPr lang="en-US" dirty="0">
              <a:latin typeface="Arial"/>
              <a:cs typeface="Arial"/>
            </a:endParaRPr>
          </a:p>
          <a:p>
            <a:pPr marL="305435" indent="-305435"/>
            <a:endParaRPr lang="en-US" dirty="0">
              <a:latin typeface="Arial"/>
              <a:cs typeface="Arial"/>
            </a:endParaRPr>
          </a:p>
        </p:txBody>
      </p:sp>
    </p:spTree>
    <p:extLst>
      <p:ext uri="{BB962C8B-B14F-4D97-AF65-F5344CB8AC3E}">
        <p14:creationId xmlns="" xmlns:p14="http://schemas.microsoft.com/office/powerpoint/2010/main" val="2900153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smtClean="0">
                <a:solidFill>
                  <a:schemeClr val="accent1"/>
                </a:solidFill>
                <a:latin typeface="Arial"/>
                <a:ea typeface="+mj-lt"/>
                <a:cs typeface="Arial"/>
              </a:rPr>
              <a:t>Result-slide 14</a:t>
            </a:r>
            <a:endParaRPr lang="en-US" dirty="0"/>
          </a:p>
        </p:txBody>
      </p:sp>
      <p:pic>
        <p:nvPicPr>
          <p:cNvPr id="6" name="Picture 2"/>
          <p:cNvPicPr>
            <a:picLocks noGrp="1" noChangeAspect="1" noChangeArrowheads="1"/>
          </p:cNvPicPr>
          <p:nvPr>
            <p:ph idx="1"/>
          </p:nvPr>
        </p:nvPicPr>
        <p:blipFill>
          <a:blip r:embed="rId2"/>
          <a:srcRect/>
          <a:stretch>
            <a:fillRect/>
          </a:stretch>
        </p:blipFill>
        <p:spPr bwMode="auto">
          <a:xfrm>
            <a:off x="2133600" y="1614150"/>
            <a:ext cx="7281220" cy="4095686"/>
          </a:xfrm>
          <a:prstGeom prst="rect">
            <a:avLst/>
          </a:prstGeom>
          <a:noFill/>
          <a:ln w="9525">
            <a:noFill/>
            <a:miter lim="800000"/>
            <a:headEnd/>
            <a:tailEnd/>
          </a:ln>
          <a:effectLst/>
        </p:spPr>
      </p:pic>
      <p:sp>
        <p:nvSpPr>
          <p:cNvPr id="7" name="TextBox 6"/>
          <p:cNvSpPr txBox="1"/>
          <p:nvPr/>
        </p:nvSpPr>
        <p:spPr>
          <a:xfrm>
            <a:off x="411480" y="2029968"/>
            <a:ext cx="1765420" cy="369332"/>
          </a:xfrm>
          <a:prstGeom prst="rect">
            <a:avLst/>
          </a:prstGeom>
          <a:noFill/>
        </p:spPr>
        <p:txBody>
          <a:bodyPr wrap="none" rtlCol="0">
            <a:spAutoFit/>
          </a:bodyPr>
          <a:lstStyle/>
          <a:p>
            <a:r>
              <a:rPr lang="en-IN" dirty="0" smtClean="0"/>
              <a:t>Saved the Agent</a:t>
            </a:r>
            <a:endParaRPr lang="en-US" dirty="0"/>
          </a:p>
        </p:txBody>
      </p:sp>
    </p:spTree>
    <p:extLst>
      <p:ext uri="{BB962C8B-B14F-4D97-AF65-F5344CB8AC3E}">
        <p14:creationId xmlns="" xmlns:p14="http://schemas.microsoft.com/office/powerpoint/2010/main" val="1483293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smtClean="0">
                <a:solidFill>
                  <a:schemeClr val="accent1"/>
                </a:solidFill>
                <a:latin typeface="Arial"/>
                <a:ea typeface="+mj-lt"/>
                <a:cs typeface="Arial"/>
              </a:rPr>
              <a:t>Result-slide 15</a:t>
            </a:r>
            <a:endParaRPr lang="en-US" dirty="0"/>
          </a:p>
        </p:txBody>
      </p:sp>
      <p:pic>
        <p:nvPicPr>
          <p:cNvPr id="9" name="Picture 2"/>
          <p:cNvPicPr>
            <a:picLocks noGrp="1" noChangeAspect="1" noChangeArrowheads="1"/>
          </p:cNvPicPr>
          <p:nvPr>
            <p:ph idx="1"/>
          </p:nvPr>
        </p:nvPicPr>
        <p:blipFill>
          <a:blip r:embed="rId2"/>
          <a:srcRect/>
          <a:stretch>
            <a:fillRect/>
          </a:stretch>
        </p:blipFill>
        <p:spPr bwMode="auto">
          <a:xfrm>
            <a:off x="1608666" y="1525226"/>
            <a:ext cx="7660866" cy="4309237"/>
          </a:xfrm>
          <a:prstGeom prst="rect">
            <a:avLst/>
          </a:prstGeom>
          <a:noFill/>
          <a:ln w="9525">
            <a:noFill/>
            <a:miter lim="800000"/>
            <a:headEnd/>
            <a:tailEnd/>
          </a:ln>
          <a:effectLst/>
        </p:spPr>
      </p:pic>
      <p:sp>
        <p:nvSpPr>
          <p:cNvPr id="10" name="TextBox 9"/>
          <p:cNvSpPr txBox="1"/>
          <p:nvPr/>
        </p:nvSpPr>
        <p:spPr>
          <a:xfrm>
            <a:off x="201168" y="5934670"/>
            <a:ext cx="6610271" cy="923330"/>
          </a:xfrm>
          <a:prstGeom prst="rect">
            <a:avLst/>
          </a:prstGeom>
          <a:noFill/>
        </p:spPr>
        <p:txBody>
          <a:bodyPr wrap="none" rtlCol="0">
            <a:spAutoFit/>
          </a:bodyPr>
          <a:lstStyle/>
          <a:p>
            <a:r>
              <a:rPr lang="en-IN" dirty="0" smtClean="0"/>
              <a:t>Deployed</a:t>
            </a:r>
          </a:p>
          <a:p>
            <a:endParaRPr lang="en-IN" dirty="0" smtClean="0"/>
          </a:p>
          <a:p>
            <a:r>
              <a:rPr lang="en-IN" dirty="0" err="1" smtClean="0"/>
              <a:t>Github</a:t>
            </a:r>
            <a:r>
              <a:rPr lang="en-IN" dirty="0" smtClean="0"/>
              <a:t> Link- https://github.com/shreyasuranagi?tab=repositories </a:t>
            </a:r>
            <a:endParaRPr lang="en-US" dirty="0"/>
          </a:p>
        </p:txBody>
      </p:sp>
    </p:spTree>
    <p:extLst>
      <p:ext uri="{BB962C8B-B14F-4D97-AF65-F5344CB8AC3E}">
        <p14:creationId xmlns="" xmlns:p14="http://schemas.microsoft.com/office/powerpoint/2010/main" val="1483293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Conclusion</a:t>
            </a:r>
            <a:endParaRPr lang="en-US"/>
          </a:p>
        </p:txBody>
      </p:sp>
      <p:sp>
        <p:nvSpPr>
          <p:cNvPr id="2" name="Content Placeholder 1">
            <a:extLst>
              <a:ext uri="{FF2B5EF4-FFF2-40B4-BE49-F238E27FC236}">
                <a16:creationId xmlns="" xmlns:a16="http://schemas.microsoft.com/office/drawing/2014/main" id="{005E46AB-32C4-4B57-A2B1-50738A64BE1B}"/>
              </a:ext>
            </a:extLst>
          </p:cNvPr>
          <p:cNvSpPr>
            <a:spLocks noGrp="1"/>
          </p:cNvSpPr>
          <p:nvPr>
            <p:ph idx="1"/>
          </p:nvPr>
        </p:nvSpPr>
        <p:spPr/>
        <p:txBody>
          <a:bodyPr>
            <a:normAutofit/>
          </a:bodyPr>
          <a:lstStyle/>
          <a:p>
            <a:pPr marL="305435" indent="-305435"/>
            <a:r>
              <a:rPr lang="en-US" sz="2000" dirty="0" smtClean="0"/>
              <a:t>The AI-powered college admission agent built with IBM Granite and Retrieval-Augmented Generation (RAG) has shown strong potential in simplifying how students interact with complex admissions information. By pulling responses directly from official college documents, the agent delivers accurate, trustworthy answers—cutting down on confusion and reducing the need for manual support. </a:t>
            </a:r>
          </a:p>
          <a:p>
            <a:pPr marL="305435" indent="-305435"/>
            <a:r>
              <a:rPr lang="en-US" sz="2000" dirty="0" smtClean="0"/>
              <a:t>While the system excels at providing fact-based information, it still faces challenges when questions require deeper reasoning or aren’t clearly addressed in the documents.</a:t>
            </a:r>
            <a:endParaRPr lang="en-IN" sz="2000" dirty="0"/>
          </a:p>
        </p:txBody>
      </p:sp>
    </p:spTree>
    <p:extLst>
      <p:ext uri="{BB962C8B-B14F-4D97-AF65-F5344CB8AC3E}">
        <p14:creationId xmlns="" xmlns:p14="http://schemas.microsoft.com/office/powerpoint/2010/main" val="3183315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6638FD1-D00E-E75B-705C-564F06D93D7B}"/>
              </a:ext>
            </a:extLst>
          </p:cNvPr>
          <p:cNvSpPr>
            <a:spLocks noGrp="1"/>
          </p:cNvSpPr>
          <p:nvPr>
            <p:ph idx="1"/>
          </p:nvPr>
        </p:nvSpPr>
        <p:spPr/>
        <p:txBody>
          <a:bodyPr/>
          <a:lstStyle/>
          <a:p>
            <a:pPr marL="0" indent="0">
              <a:buNone/>
            </a:pPr>
            <a:endParaRPr lang="en-US" sz="2000" b="1" dirty="0"/>
          </a:p>
          <a:p>
            <a:pPr marL="305435" indent="-305435"/>
            <a:r>
              <a:rPr lang="en-US" sz="2000" dirty="0" smtClean="0"/>
              <a:t>Looking ahead, there are several ways to make the agent even more helpful and intuitive. Enhancing how it understands and retrieves information—not just by matching keywords, but by truly grasping the intent behind a question—will improve its usefulness. </a:t>
            </a:r>
          </a:p>
          <a:p>
            <a:pPr marL="305435" indent="-305435"/>
            <a:r>
              <a:rPr lang="en-US" sz="2000" dirty="0" smtClean="0"/>
              <a:t>Adding a reasoning layer could help it handle more complex queries that require logic or multiple pieces of information. </a:t>
            </a:r>
          </a:p>
          <a:p>
            <a:pPr marL="305435" indent="-305435"/>
            <a:r>
              <a:rPr lang="en-US" sz="2000" dirty="0" smtClean="0"/>
              <a:t>There's also a big opportunity in making it multilingual, personalizing its responses based on the type of student, and extending it to mobile and voice platforms for easier access.</a:t>
            </a:r>
            <a:endParaRPr lang="en-US" dirty="0"/>
          </a:p>
        </p:txBody>
      </p:sp>
      <p:sp>
        <p:nvSpPr>
          <p:cNvPr id="5" name="Title 4">
            <a:extLst>
              <a:ext uri="{FF2B5EF4-FFF2-40B4-BE49-F238E27FC236}">
                <a16:creationId xmlns=""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spTree>
    <p:extLst>
      <p:ext uri="{BB962C8B-B14F-4D97-AF65-F5344CB8AC3E}">
        <p14:creationId xmlns="" xmlns:p14="http://schemas.microsoft.com/office/powerpoint/2010/main" val="614882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References</a:t>
            </a:r>
            <a:endParaRPr lang="en-US"/>
          </a:p>
        </p:txBody>
      </p:sp>
      <p:sp>
        <p:nvSpPr>
          <p:cNvPr id="2" name="Content Placeholder 1">
            <a:extLst>
              <a:ext uri="{FF2B5EF4-FFF2-40B4-BE49-F238E27FC236}">
                <a16:creationId xmlns="" xmlns:a16="http://schemas.microsoft.com/office/drawing/2014/main" id="{357C38BC-22B3-37B2-E0C3-812020A76077}"/>
              </a:ext>
            </a:extLst>
          </p:cNvPr>
          <p:cNvSpPr>
            <a:spLocks noGrp="1"/>
          </p:cNvSpPr>
          <p:nvPr>
            <p:ph idx="1"/>
          </p:nvPr>
        </p:nvSpPr>
        <p:spPr/>
        <p:txBody>
          <a:bodyPr>
            <a:normAutofit/>
          </a:bodyPr>
          <a:lstStyle/>
          <a:p>
            <a:r>
              <a:rPr lang="en-US" sz="2400" dirty="0" smtClean="0"/>
              <a:t>IBM watsonx.ai Documentation – https://www.ibm.com/docs/en/watsonx</a:t>
            </a:r>
          </a:p>
          <a:p>
            <a:r>
              <a:rPr lang="en-US" sz="2400" dirty="0" smtClean="0"/>
              <a:t>IBM Granite Foundation Models – https://www.ibm.com/watsonx/granite</a:t>
            </a:r>
          </a:p>
          <a:p>
            <a:r>
              <a:rPr lang="en-US" sz="2400" dirty="0" smtClean="0"/>
              <a:t>IBM Cloud Object Storage – https://www.ibm.com/cloud/object-storage</a:t>
            </a:r>
          </a:p>
          <a:p>
            <a:r>
              <a:rPr lang="en-US" sz="2400" dirty="0" smtClean="0"/>
              <a:t>IBM </a:t>
            </a:r>
            <a:r>
              <a:rPr lang="en-US" sz="2400" dirty="0" err="1" smtClean="0"/>
              <a:t>Agentic</a:t>
            </a:r>
            <a:r>
              <a:rPr lang="en-US" sz="2400" dirty="0" smtClean="0"/>
              <a:t> Lab(beta)– https://www.ibm.com/docs/en/watsonx/saas?topic=agents-agent-lab-beta</a:t>
            </a:r>
          </a:p>
          <a:p>
            <a:r>
              <a:rPr lang="en-US" sz="2400" dirty="0" smtClean="0"/>
              <a:t>Retrieval-Augmented Generation (RAG), </a:t>
            </a:r>
            <a:r>
              <a:rPr lang="en-US" sz="2400" dirty="0" err="1" smtClean="0"/>
              <a:t>Facebook</a:t>
            </a:r>
            <a:r>
              <a:rPr lang="en-US" sz="2400" dirty="0" smtClean="0"/>
              <a:t> AI Research, 2020</a:t>
            </a:r>
          </a:p>
          <a:p>
            <a:r>
              <a:rPr lang="en-US" sz="2400" dirty="0" err="1" smtClean="0"/>
              <a:t>OpenAI</a:t>
            </a:r>
            <a:r>
              <a:rPr lang="en-US" sz="2400" dirty="0" smtClean="0"/>
              <a:t> Research on RAG and Hallucination – </a:t>
            </a:r>
            <a:r>
              <a:rPr lang="en-US" sz="2400" dirty="0" smtClean="0">
                <a:hlinkClick r:id="rId2"/>
              </a:rPr>
              <a:t>https://openai.com/research</a:t>
            </a:r>
            <a:endParaRPr lang="en-US" sz="2400" dirty="0" smtClean="0"/>
          </a:p>
          <a:p>
            <a:r>
              <a:rPr lang="en-US" sz="2400" dirty="0" smtClean="0"/>
              <a:t>https://skillsbuild.org/college-students/course-catalog/introduction-to-retrieval-augmented-generation</a:t>
            </a:r>
            <a:endParaRPr lang="en-US" sz="2400" dirty="0"/>
          </a:p>
        </p:txBody>
      </p:sp>
    </p:spTree>
    <p:extLst>
      <p:ext uri="{BB962C8B-B14F-4D97-AF65-F5344CB8AC3E}">
        <p14:creationId xmlns="" xmlns:p14="http://schemas.microsoft.com/office/powerpoint/2010/main" val="728950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pic>
        <p:nvPicPr>
          <p:cNvPr id="1026" name="Picture 2"/>
          <p:cNvPicPr>
            <a:picLocks noGrp="1" noChangeAspect="1" noChangeArrowheads="1"/>
          </p:cNvPicPr>
          <p:nvPr>
            <p:ph idx="1"/>
          </p:nvPr>
        </p:nvPicPr>
        <p:blipFill>
          <a:blip r:embed="rId2"/>
          <a:srcRect/>
          <a:stretch>
            <a:fillRect/>
          </a:stretch>
        </p:blipFill>
        <p:spPr bwMode="auto">
          <a:xfrm>
            <a:off x="2598420" y="1733550"/>
            <a:ext cx="5309320" cy="4011930"/>
          </a:xfrm>
          <a:prstGeom prst="rect">
            <a:avLst/>
          </a:prstGeom>
          <a:noFill/>
          <a:ln w="9525">
            <a:noFill/>
            <a:miter lim="800000"/>
            <a:headEnd/>
            <a:tailEnd/>
          </a:ln>
          <a:effectLst/>
        </p:spPr>
      </p:pic>
    </p:spTree>
    <p:extLst>
      <p:ext uri="{BB962C8B-B14F-4D97-AF65-F5344CB8AC3E}">
        <p14:creationId xmlns="" xmlns:p14="http://schemas.microsoft.com/office/powerpoint/2010/main" val="384733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pic>
        <p:nvPicPr>
          <p:cNvPr id="2050" name="Picture 2"/>
          <p:cNvPicPr>
            <a:picLocks noGrp="1" noChangeAspect="1" noChangeArrowheads="1"/>
          </p:cNvPicPr>
          <p:nvPr>
            <p:ph idx="1"/>
          </p:nvPr>
        </p:nvPicPr>
        <p:blipFill>
          <a:blip r:embed="rId2"/>
          <a:srcRect/>
          <a:stretch>
            <a:fillRect/>
          </a:stretch>
        </p:blipFill>
        <p:spPr bwMode="auto">
          <a:xfrm>
            <a:off x="2381250" y="1719262"/>
            <a:ext cx="5143500" cy="3857625"/>
          </a:xfrm>
          <a:prstGeom prst="rect">
            <a:avLst/>
          </a:prstGeom>
          <a:noFill/>
          <a:ln w="9525">
            <a:noFill/>
            <a:miter lim="800000"/>
            <a:headEnd/>
            <a:tailEnd/>
          </a:ln>
          <a:effectLst/>
        </p:spPr>
      </p:pic>
    </p:spTree>
    <p:extLst>
      <p:ext uri="{BB962C8B-B14F-4D97-AF65-F5344CB8AC3E}">
        <p14:creationId xmlns="" xmlns:p14="http://schemas.microsoft.com/office/powerpoint/2010/main" val="4128710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pic>
        <p:nvPicPr>
          <p:cNvPr id="3076" name="Picture 4"/>
          <p:cNvPicPr>
            <a:picLocks noGrp="1" noChangeAspect="1" noChangeArrowheads="1"/>
          </p:cNvPicPr>
          <p:nvPr>
            <p:ph idx="1"/>
          </p:nvPr>
        </p:nvPicPr>
        <p:blipFill>
          <a:blip r:embed="rId2"/>
          <a:srcRect t="321" b="6158"/>
          <a:stretch>
            <a:fillRect/>
          </a:stretch>
        </p:blipFill>
        <p:spPr bwMode="auto">
          <a:xfrm>
            <a:off x="2143551" y="1443768"/>
            <a:ext cx="6143199" cy="3970464"/>
          </a:xfrm>
          <a:prstGeom prst="rect">
            <a:avLst/>
          </a:prstGeom>
          <a:noFill/>
          <a:ln w="9525">
            <a:noFill/>
            <a:miter lim="800000"/>
            <a:headEnd/>
            <a:tailEnd/>
          </a:ln>
          <a:effectLst/>
        </p:spPr>
      </p:pic>
    </p:spTree>
    <p:extLst>
      <p:ext uri="{BB962C8B-B14F-4D97-AF65-F5344CB8AC3E}">
        <p14:creationId xmlns="" xmlns:p14="http://schemas.microsoft.com/office/powerpoint/2010/main" val="2171852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 xmlns:p14="http://schemas.microsoft.com/office/powerpoint/2010/main" val="406625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 xmlns:a16="http://schemas.microsoft.com/office/drawing/2014/main" id="{8FEE4A9C-3F57-7DA7-91FD-715C3FB47F93}"/>
              </a:ext>
            </a:extLst>
          </p:cNvPr>
          <p:cNvSpPr>
            <a:spLocks noGrp="1"/>
          </p:cNvSpPr>
          <p:nvPr>
            <p:ph idx="1"/>
          </p:nvPr>
        </p:nvSpPr>
        <p:spPr>
          <a:xfrm>
            <a:off x="452403" y="1237632"/>
            <a:ext cx="11029615" cy="4673324"/>
          </a:xfrm>
        </p:spPr>
        <p:txBody>
          <a:bodyPr>
            <a:normAutofit/>
          </a:bodyPr>
          <a:lstStyle/>
          <a:p>
            <a:pPr marL="305435" indent="-305435">
              <a:buNone/>
            </a:pPr>
            <a:r>
              <a:rPr lang="en-IN" sz="2000" dirty="0" smtClean="0"/>
              <a:t>	The college admission offices and prospective students face a number of challenges every year during admission time. Students find it overwhelming to navigate through multiple web pages to find the admission policy, eligibility requirements. Staff face the challenge of answering repetitive inquiries at scale, in an accurate and timely manner. Additionally, </a:t>
            </a:r>
            <a:r>
              <a:rPr lang="en-US" sz="2000" dirty="0" smtClean="0"/>
              <a:t>misinformation or lack of clarity around courses, deadlines, and fees leads to confusion and missed opportunities.</a:t>
            </a:r>
            <a:endParaRPr lang="en-IN" sz="2000" dirty="0"/>
          </a:p>
        </p:txBody>
      </p:sp>
    </p:spTree>
    <p:extLst>
      <p:ext uri="{BB962C8B-B14F-4D97-AF65-F5344CB8AC3E}">
        <p14:creationId xmlns=""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a:xfrm>
            <a:off x="480608" y="592428"/>
            <a:ext cx="11029616" cy="530296"/>
          </a:xfrm>
        </p:spPr>
        <p:txBody>
          <a:bodyPr>
            <a:noAutofit/>
          </a:bodyPr>
          <a:lstStyle/>
          <a:p>
            <a:r>
              <a:rPr lang="en-US" sz="3600" b="1" dirty="0">
                <a:solidFill>
                  <a:schemeClr val="accent1"/>
                </a:solidFill>
                <a:latin typeface="Arial" panose="020B0604020202020204" pitchFamily="34" charset="0"/>
                <a:cs typeface="Arial" panose="020B0604020202020204" pitchFamily="34" charset="0"/>
              </a:rPr>
              <a:t>Proposed Solution</a:t>
            </a:r>
            <a:endParaRPr lang="en-US" sz="3600" dirty="0"/>
          </a:p>
        </p:txBody>
      </p:sp>
      <p:sp>
        <p:nvSpPr>
          <p:cNvPr id="2" name="Content Placeholder 1">
            <a:extLst>
              <a:ext uri="{FF2B5EF4-FFF2-40B4-BE49-F238E27FC236}">
                <a16:creationId xmlns="" xmlns:a16="http://schemas.microsoft.com/office/drawing/2014/main" id="{E041FD9D-DF07-9C37-1E61-1D920E0EF1D4}"/>
              </a:ext>
            </a:extLst>
          </p:cNvPr>
          <p:cNvSpPr>
            <a:spLocks noGrp="1"/>
          </p:cNvSpPr>
          <p:nvPr>
            <p:ph idx="1"/>
          </p:nvPr>
        </p:nvSpPr>
        <p:spPr>
          <a:xfrm>
            <a:off x="240503" y="896112"/>
            <a:ext cx="11613485" cy="5833872"/>
          </a:xfrm>
        </p:spPr>
        <p:txBody>
          <a:bodyPr vert="horz" lIns="91440" tIns="45720" rIns="91440" bIns="45720" rtlCol="0" anchor="ctr">
            <a:noAutofit/>
          </a:bodyPr>
          <a:lstStyle/>
          <a:p>
            <a:pPr marL="305435" indent="-305435"/>
            <a:endParaRPr lang="en-IN" sz="1200" dirty="0">
              <a:latin typeface="Arial" pitchFamily="34" charset="0"/>
              <a:cs typeface="Arial" pitchFamily="34" charset="0"/>
            </a:endParaRPr>
          </a:p>
          <a:p>
            <a:pPr marL="305435" indent="-305435"/>
            <a:r>
              <a:rPr lang="en-US" sz="1200" b="1" dirty="0" smtClean="0">
                <a:latin typeface="Arial" pitchFamily="34" charset="0"/>
                <a:cs typeface="Arial" pitchFamily="34" charset="0"/>
              </a:rPr>
              <a:t>An AI-powered admission agent using Retrieval-Augmented Generation (RAG) delivers real-time, accurate responses by sourcing information directly from institutional databases, documents and websites about courses, FAQ, fees, deadlines.etc. It streamlines student interactions, improves accessibility, and enhances the overall admissions experience.</a:t>
            </a:r>
            <a:r>
              <a:rPr lang="en-IN" sz="1200" b="1" dirty="0" smtClean="0">
                <a:latin typeface="Arial" pitchFamily="34" charset="0"/>
                <a:ea typeface="+mn-lt"/>
                <a:cs typeface="Arial" pitchFamily="34" charset="0"/>
              </a:rPr>
              <a:t>The </a:t>
            </a:r>
            <a:r>
              <a:rPr lang="en-IN" sz="1200" b="1" dirty="0">
                <a:latin typeface="Arial" pitchFamily="34" charset="0"/>
                <a:ea typeface="+mn-lt"/>
                <a:cs typeface="Arial" pitchFamily="34" charset="0"/>
              </a:rPr>
              <a:t>solution will consist of the following components</a:t>
            </a:r>
            <a:r>
              <a:rPr lang="en-IN" sz="1200" dirty="0">
                <a:latin typeface="Arial" pitchFamily="34" charset="0"/>
                <a:ea typeface="+mn-lt"/>
                <a:cs typeface="Arial" pitchFamily="34" charset="0"/>
              </a:rPr>
              <a:t>:</a:t>
            </a:r>
            <a:endParaRPr lang="en-IN" sz="1200" dirty="0">
              <a:latin typeface="Arial" pitchFamily="34" charset="0"/>
              <a:cs typeface="Arial" pitchFamily="34" charset="0"/>
            </a:endParaRPr>
          </a:p>
          <a:p>
            <a:pPr marL="305435" indent="-305435"/>
            <a:r>
              <a:rPr lang="en-IN" sz="1200" b="1" dirty="0">
                <a:latin typeface="Arial" pitchFamily="34" charset="0"/>
                <a:ea typeface="+mn-lt"/>
                <a:cs typeface="Arial" pitchFamily="34" charset="0"/>
              </a:rPr>
              <a:t>Data Collection</a:t>
            </a:r>
            <a:r>
              <a:rPr lang="en-IN" sz="1200" dirty="0">
                <a:latin typeface="Arial" pitchFamily="34" charset="0"/>
                <a:ea typeface="+mn-lt"/>
                <a:cs typeface="Arial" pitchFamily="34" charset="0"/>
              </a:rPr>
              <a:t>:</a:t>
            </a:r>
            <a:endParaRPr lang="en-IN" sz="1200" dirty="0">
              <a:latin typeface="Arial" pitchFamily="34" charset="0"/>
              <a:cs typeface="Arial" pitchFamily="34" charset="0"/>
            </a:endParaRPr>
          </a:p>
          <a:p>
            <a:pPr marL="629920" lvl="1" indent="-305435"/>
            <a:r>
              <a:rPr lang="en-US" sz="1200" dirty="0" smtClean="0">
                <a:latin typeface="Arial" pitchFamily="34" charset="0"/>
                <a:cs typeface="Arial" pitchFamily="34" charset="0"/>
              </a:rPr>
              <a:t>Combine college data like admission policies, eligibility criteria, course details, application procedures, FAQs, and deadlines from official college databases, websites, and documents.</a:t>
            </a:r>
            <a:endParaRPr lang="en-IN" sz="1200" dirty="0">
              <a:latin typeface="Arial" pitchFamily="34" charset="0"/>
              <a:cs typeface="Arial" pitchFamily="34" charset="0"/>
            </a:endParaRPr>
          </a:p>
          <a:p>
            <a:pPr marL="629920" lvl="1" indent="-305435"/>
            <a:r>
              <a:rPr lang="en-US" sz="1200" dirty="0" smtClean="0">
                <a:latin typeface="Arial" pitchFamily="34" charset="0"/>
                <a:cs typeface="Arial" pitchFamily="34" charset="0"/>
              </a:rPr>
              <a:t>Continuously update the document to reflect real-time changes such as new regulations, fee updates, or deadline extensions.</a:t>
            </a:r>
            <a:endParaRPr lang="en-IN" sz="1200" dirty="0" smtClean="0">
              <a:latin typeface="Arial" pitchFamily="34" charset="0"/>
              <a:cs typeface="Arial" pitchFamily="34" charset="0"/>
            </a:endParaRPr>
          </a:p>
          <a:p>
            <a:pPr marL="305435" indent="-305435"/>
            <a:r>
              <a:rPr lang="en-IN" sz="1200" b="1" dirty="0" smtClean="0">
                <a:latin typeface="Arial" pitchFamily="34" charset="0"/>
                <a:ea typeface="+mn-lt"/>
                <a:cs typeface="Arial" pitchFamily="34" charset="0"/>
              </a:rPr>
              <a:t>Data Pre-processing</a:t>
            </a:r>
            <a:r>
              <a:rPr lang="en-IN" sz="1200" dirty="0" smtClean="0">
                <a:latin typeface="Arial" pitchFamily="34" charset="0"/>
                <a:ea typeface="+mn-lt"/>
                <a:cs typeface="Arial" pitchFamily="34" charset="0"/>
              </a:rPr>
              <a:t>:</a:t>
            </a:r>
            <a:endParaRPr lang="en-IN" sz="1200" dirty="0" smtClean="0">
              <a:latin typeface="Arial" pitchFamily="34" charset="0"/>
              <a:cs typeface="Arial" pitchFamily="34" charset="0"/>
            </a:endParaRPr>
          </a:p>
          <a:p>
            <a:pPr marL="629920" lvl="1" indent="-305435"/>
            <a:r>
              <a:rPr lang="en-US" sz="1200" dirty="0" smtClean="0">
                <a:latin typeface="Arial" pitchFamily="34" charset="0"/>
                <a:cs typeface="Arial" pitchFamily="34" charset="0"/>
              </a:rPr>
              <a:t>Clean and structure both unorganized or heterogeneous documents (PDFs, web pages, etc.)  and bring data into structured format like Q&amp;A for consistency and retrieval.</a:t>
            </a:r>
            <a:endParaRPr lang="en-IN" sz="1200" dirty="0">
              <a:latin typeface="Arial" pitchFamily="34" charset="0"/>
              <a:cs typeface="Arial" pitchFamily="34" charset="0"/>
            </a:endParaRPr>
          </a:p>
          <a:p>
            <a:pPr marL="305435" indent="-305435"/>
            <a:r>
              <a:rPr lang="en-IN" sz="1200" b="1" dirty="0" smtClean="0">
                <a:latin typeface="Arial" pitchFamily="34" charset="0"/>
                <a:ea typeface="+mn-lt"/>
                <a:cs typeface="Arial" pitchFamily="34" charset="0"/>
              </a:rPr>
              <a:t>AI Algorithm(RAG Architecture):</a:t>
            </a:r>
            <a:endParaRPr lang="en-IN" sz="1200" b="1" dirty="0">
              <a:latin typeface="Arial" pitchFamily="34" charset="0"/>
              <a:cs typeface="Arial" pitchFamily="34" charset="0"/>
            </a:endParaRPr>
          </a:p>
          <a:p>
            <a:pPr marL="629920" lvl="1" indent="-305435"/>
            <a:r>
              <a:rPr lang="en-US" sz="1200" dirty="0" smtClean="0">
                <a:latin typeface="Arial" pitchFamily="34" charset="0"/>
                <a:cs typeface="Arial" pitchFamily="34" charset="0"/>
              </a:rPr>
              <a:t>Implement a Retrieval-Augmented Generation (RAG) model with IBM Granite model that retrieves relevant passages from the indexed knowledge base and generates accurate, conversational responses to user queries.</a:t>
            </a:r>
          </a:p>
          <a:p>
            <a:pPr marL="629920" lvl="1" indent="-305435"/>
            <a:r>
              <a:rPr lang="en-IN" sz="1200" dirty="0" smtClean="0">
                <a:latin typeface="Arial" pitchFamily="34" charset="0"/>
                <a:cs typeface="Arial" pitchFamily="34" charset="0"/>
              </a:rPr>
              <a:t>Add tools such as Weather to find the next best in-person appointment date.</a:t>
            </a:r>
          </a:p>
          <a:p>
            <a:pPr marL="305435" indent="-305435"/>
            <a:r>
              <a:rPr lang="en-IN" sz="1200" b="1" dirty="0" smtClean="0">
                <a:latin typeface="Arial" pitchFamily="34" charset="0"/>
                <a:ea typeface="+mn-lt"/>
                <a:cs typeface="Arial" pitchFamily="34" charset="0"/>
              </a:rPr>
              <a:t>Deployment</a:t>
            </a:r>
            <a:r>
              <a:rPr lang="en-IN" sz="1200" b="1" dirty="0">
                <a:latin typeface="Arial" pitchFamily="34" charset="0"/>
                <a:ea typeface="+mn-lt"/>
                <a:cs typeface="Arial" pitchFamily="34" charset="0"/>
              </a:rPr>
              <a:t>:</a:t>
            </a:r>
            <a:endParaRPr lang="en-IN" sz="1200" b="1" dirty="0">
              <a:latin typeface="Arial" pitchFamily="34" charset="0"/>
              <a:cs typeface="Arial" pitchFamily="34" charset="0"/>
            </a:endParaRPr>
          </a:p>
          <a:p>
            <a:pPr marL="629920" lvl="1" indent="-305435"/>
            <a:r>
              <a:rPr lang="en-IN" sz="1200" dirty="0">
                <a:latin typeface="Arial" pitchFamily="34" charset="0"/>
                <a:ea typeface="+mn-lt"/>
                <a:cs typeface="Arial" pitchFamily="34" charset="0"/>
              </a:rPr>
              <a:t>Develop a </a:t>
            </a:r>
            <a:r>
              <a:rPr lang="en-IN" sz="1200" dirty="0" smtClean="0">
                <a:latin typeface="Arial" pitchFamily="34" charset="0"/>
                <a:ea typeface="+mn-lt"/>
                <a:cs typeface="Arial" pitchFamily="34" charset="0"/>
              </a:rPr>
              <a:t>conversational interface for the AI Agent such as a </a:t>
            </a:r>
            <a:r>
              <a:rPr lang="en-IN" sz="1200" dirty="0" err="1" smtClean="0">
                <a:latin typeface="Arial" pitchFamily="34" charset="0"/>
                <a:ea typeface="+mn-lt"/>
                <a:cs typeface="Arial" pitchFamily="34" charset="0"/>
              </a:rPr>
              <a:t>Chatbot</a:t>
            </a:r>
            <a:r>
              <a:rPr lang="en-IN" sz="1200" dirty="0" smtClean="0">
                <a:latin typeface="Arial" pitchFamily="34" charset="0"/>
                <a:ea typeface="+mn-lt"/>
                <a:cs typeface="Arial" pitchFamily="34" charset="0"/>
              </a:rPr>
              <a:t> for students to ask queries in natural language.</a:t>
            </a:r>
            <a:endParaRPr lang="en-IN" sz="1200" dirty="0">
              <a:latin typeface="Arial" pitchFamily="34" charset="0"/>
              <a:cs typeface="Arial" pitchFamily="34" charset="0"/>
            </a:endParaRPr>
          </a:p>
          <a:p>
            <a:pPr marL="629920" lvl="1" indent="-305435"/>
            <a:r>
              <a:rPr lang="en-IN" sz="1200" dirty="0">
                <a:latin typeface="Arial" pitchFamily="34" charset="0"/>
                <a:ea typeface="+mn-lt"/>
                <a:cs typeface="Arial" pitchFamily="34" charset="0"/>
              </a:rPr>
              <a:t>Deploy the solution on </a:t>
            </a:r>
            <a:r>
              <a:rPr lang="en-IN" sz="1200" dirty="0" smtClean="0">
                <a:latin typeface="Arial" pitchFamily="34" charset="0"/>
                <a:ea typeface="+mn-lt"/>
                <a:cs typeface="Arial" pitchFamily="34" charset="0"/>
              </a:rPr>
              <a:t>IBM cloud platform which is scalable and reliable with low latency.</a:t>
            </a:r>
            <a:endParaRPr lang="en-IN" sz="1200" dirty="0">
              <a:latin typeface="Arial" pitchFamily="34" charset="0"/>
              <a:cs typeface="Arial" pitchFamily="34" charset="0"/>
            </a:endParaRPr>
          </a:p>
          <a:p>
            <a:pPr marL="305435" indent="-305435"/>
            <a:r>
              <a:rPr lang="en-IN" sz="1200" b="1" dirty="0">
                <a:latin typeface="Arial" pitchFamily="34" charset="0"/>
                <a:ea typeface="+mn-lt"/>
                <a:cs typeface="Arial" pitchFamily="34" charset="0"/>
              </a:rPr>
              <a:t>Evaluation:</a:t>
            </a:r>
            <a:endParaRPr lang="en-IN" sz="1200" b="1" dirty="0">
              <a:latin typeface="Arial" pitchFamily="34" charset="0"/>
              <a:cs typeface="Arial" pitchFamily="34" charset="0"/>
            </a:endParaRPr>
          </a:p>
          <a:p>
            <a:pPr marL="629920" lvl="1" indent="-305435"/>
            <a:r>
              <a:rPr lang="en-US" sz="1200" dirty="0" smtClean="0">
                <a:latin typeface="Arial" pitchFamily="34" charset="0"/>
                <a:cs typeface="Arial" pitchFamily="34" charset="0"/>
              </a:rPr>
              <a:t>Measure performance using metrics like response accuracy, retrieval relevance, and user satisfaction scores. Refine the system using feedback.</a:t>
            </a:r>
          </a:p>
          <a:p>
            <a:pPr marL="305435" indent="-305435"/>
            <a:r>
              <a:rPr lang="en-IN" sz="1200" b="1" dirty="0" smtClean="0">
                <a:latin typeface="Arial" pitchFamily="34" charset="0"/>
                <a:ea typeface="+mn-lt"/>
                <a:cs typeface="Arial" pitchFamily="34" charset="0"/>
              </a:rPr>
              <a:t>Result:  </a:t>
            </a:r>
            <a:r>
              <a:rPr lang="en-US" sz="1200" dirty="0" smtClean="0">
                <a:latin typeface="Arial" pitchFamily="34" charset="0"/>
                <a:ea typeface="+mn-lt"/>
                <a:cs typeface="Arial" pitchFamily="34" charset="0"/>
              </a:rPr>
              <a:t>The AI-powered admission agent provides instant, accurate, context-aware responses to student queries by leveraging RAG over institutional data, courses, fees, applications and deadlines, enhancing clarity and engagement in the application process. </a:t>
            </a:r>
            <a:endParaRPr lang="en-IN" sz="1200" dirty="0">
              <a:latin typeface="Arial" pitchFamily="34" charset="0"/>
              <a:cs typeface="Arial" pitchFamily="34" charset="0"/>
            </a:endParaRPr>
          </a:p>
          <a:p>
            <a:pPr marL="0" indent="0">
              <a:buNone/>
            </a:pPr>
            <a:endParaRPr lang="en-IN" sz="1200" dirty="0">
              <a:latin typeface="Arial" pitchFamily="34" charset="0"/>
              <a:cs typeface="Arial" pitchFamily="34" charset="0"/>
            </a:endParaRPr>
          </a:p>
        </p:txBody>
      </p:sp>
    </p:spTree>
    <p:extLst>
      <p:ext uri="{BB962C8B-B14F-4D97-AF65-F5344CB8AC3E}">
        <p14:creationId xmlns=""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a:xfrm>
            <a:off x="581192" y="662572"/>
            <a:ext cx="11029616" cy="530296"/>
          </a:xfrm>
        </p:spPr>
        <p:txBody>
          <a:bodyPr>
            <a:normAutofit fontScale="90000"/>
          </a:bodyPr>
          <a:lstStyle/>
          <a:p>
            <a:r>
              <a:rPr lang="en-US" sz="4400" b="1">
                <a:solidFill>
                  <a:schemeClr val="accent1"/>
                </a:solidFill>
                <a:latin typeface="Arial"/>
                <a:ea typeface="+mj-lt"/>
                <a:cs typeface="Arial"/>
              </a:rPr>
              <a:t>System  Approach</a:t>
            </a:r>
            <a:endParaRPr lang="en-US" sz="4400">
              <a:solidFill>
                <a:schemeClr val="accent1"/>
              </a:solidFill>
              <a:latin typeface="Calibri Light"/>
              <a:cs typeface="Calibri Light"/>
            </a:endParaRPr>
          </a:p>
        </p:txBody>
      </p:sp>
      <p:sp>
        <p:nvSpPr>
          <p:cNvPr id="2" name="Content Placeholder 1">
            <a:extLst>
              <a:ext uri="{FF2B5EF4-FFF2-40B4-BE49-F238E27FC236}">
                <a16:creationId xmlns="" xmlns:a16="http://schemas.microsoft.com/office/drawing/2014/main" id="{C4FFAF3C-BA60-9181-132C-C36C403AAEA7}"/>
              </a:ext>
            </a:extLst>
          </p:cNvPr>
          <p:cNvSpPr>
            <a:spLocks noGrp="1"/>
          </p:cNvSpPr>
          <p:nvPr>
            <p:ph idx="1"/>
          </p:nvPr>
        </p:nvSpPr>
        <p:spPr/>
        <p:txBody>
          <a:bodyPr>
            <a:normAutofit lnSpcReduction="10000"/>
          </a:bodyPr>
          <a:lstStyle/>
          <a:p>
            <a:pPr marL="0" indent="0">
              <a:buNone/>
            </a:pPr>
            <a:r>
              <a:rPr lang="en-IN" sz="1800" b="1" dirty="0">
                <a:solidFill>
                  <a:srgbClr val="0F0F0F"/>
                </a:solidFill>
                <a:ea typeface="+mn-lt"/>
                <a:cs typeface="+mn-lt"/>
              </a:rPr>
              <a:t>The "System Approach" section outlines the overall strategy and methodology for developing and implementing the rental bike prediction system. Here's a suggested structure for this section:</a:t>
            </a:r>
            <a:endParaRPr lang="en-US" dirty="0"/>
          </a:p>
          <a:p>
            <a:pPr marL="305435" indent="-305435"/>
            <a:r>
              <a:rPr lang="en-IN" sz="1800" b="1" dirty="0">
                <a:solidFill>
                  <a:srgbClr val="0F0F0F"/>
                </a:solidFill>
              </a:rPr>
              <a:t>System </a:t>
            </a:r>
            <a:r>
              <a:rPr lang="en-IN" sz="1800" b="1" dirty="0" smtClean="0">
                <a:solidFill>
                  <a:srgbClr val="0F0F0F"/>
                </a:solidFill>
              </a:rPr>
              <a:t>requirements</a:t>
            </a:r>
          </a:p>
          <a:p>
            <a:pPr marL="629435" lvl="1" indent="-305435">
              <a:buNone/>
            </a:pPr>
            <a:r>
              <a:rPr lang="en-US" sz="1600" dirty="0" smtClean="0"/>
              <a:t>	</a:t>
            </a:r>
            <a:r>
              <a:rPr lang="en-US" sz="1600" b="1" dirty="0" smtClean="0"/>
              <a:t>IBM Cloud</a:t>
            </a:r>
          </a:p>
          <a:p>
            <a:pPr marL="629435" lvl="1" indent="-305435">
              <a:buNone/>
            </a:pPr>
            <a:r>
              <a:rPr lang="en-IN" sz="1600" b="1" dirty="0" smtClean="0"/>
              <a:t>	IBM </a:t>
            </a:r>
            <a:r>
              <a:rPr lang="en-IN" sz="1600" b="1" dirty="0" err="1" smtClean="0"/>
              <a:t>Watsonx</a:t>
            </a:r>
            <a:r>
              <a:rPr lang="en-IN" sz="1600" b="1" dirty="0" smtClean="0"/>
              <a:t> studio </a:t>
            </a:r>
            <a:r>
              <a:rPr lang="en-IN" sz="1600" dirty="0" smtClean="0"/>
              <a:t>- for model development and deployment</a:t>
            </a:r>
            <a:endParaRPr lang="en-US" sz="1600" dirty="0" smtClean="0"/>
          </a:p>
          <a:p>
            <a:pPr marL="629435" lvl="1" indent="-305435">
              <a:buNone/>
            </a:pPr>
            <a:r>
              <a:rPr lang="en-US" sz="1600" dirty="0" smtClean="0"/>
              <a:t>	</a:t>
            </a:r>
            <a:r>
              <a:rPr lang="en-US" sz="1600" b="1" dirty="0" smtClean="0"/>
              <a:t>IBM Cloud Object Storage - </a:t>
            </a:r>
            <a:r>
              <a:rPr lang="en-US" sz="1600" dirty="0" smtClean="0"/>
              <a:t>for storing institutional documents, policies, real-time data sources and the project.</a:t>
            </a:r>
          </a:p>
          <a:p>
            <a:pPr marL="629435" lvl="1" indent="-305435">
              <a:buNone/>
            </a:pPr>
            <a:r>
              <a:rPr lang="en-US" sz="1600" dirty="0" smtClean="0"/>
              <a:t>	</a:t>
            </a:r>
            <a:r>
              <a:rPr lang="en-US" sz="1600" b="1" dirty="0" err="1" smtClean="0"/>
              <a:t>Watsonx</a:t>
            </a:r>
            <a:r>
              <a:rPr lang="en-US" sz="1600" b="1" dirty="0" smtClean="0"/>
              <a:t> Runtime - </a:t>
            </a:r>
            <a:r>
              <a:rPr lang="en-US" sz="1600" dirty="0" smtClean="0"/>
              <a:t>for secure and scalable AI model deployment, management and execution.</a:t>
            </a:r>
          </a:p>
          <a:p>
            <a:pPr marL="629435" lvl="1" indent="-305435">
              <a:buNone/>
            </a:pPr>
            <a:r>
              <a:rPr lang="en-IN" sz="1600" dirty="0" smtClean="0"/>
              <a:t>	</a:t>
            </a:r>
            <a:r>
              <a:rPr lang="en-US" sz="1600" b="1" dirty="0" smtClean="0"/>
              <a:t> IBM watsonx.ai</a:t>
            </a:r>
            <a:r>
              <a:rPr lang="en-US" sz="1600" dirty="0" smtClean="0"/>
              <a:t> – for building, tuning, and managing large language models</a:t>
            </a:r>
          </a:p>
          <a:p>
            <a:pPr marL="629435" lvl="1" indent="-305435">
              <a:buNone/>
            </a:pPr>
            <a:r>
              <a:rPr lang="en-IN" sz="1600" dirty="0" smtClean="0"/>
              <a:t>	</a:t>
            </a:r>
            <a:r>
              <a:rPr lang="en-IN" sz="1600" b="1" dirty="0" smtClean="0"/>
              <a:t>IBM </a:t>
            </a:r>
            <a:r>
              <a:rPr lang="en-IN" sz="1600" b="1" dirty="0" err="1" smtClean="0"/>
              <a:t>Agentic</a:t>
            </a:r>
            <a:r>
              <a:rPr lang="en-IN" sz="1600" b="1" dirty="0" smtClean="0"/>
              <a:t> Lab(beta)</a:t>
            </a:r>
            <a:r>
              <a:rPr lang="en-IN" sz="1600" dirty="0" smtClean="0"/>
              <a:t> – for building and deploying the AI agent</a:t>
            </a:r>
            <a:endParaRPr lang="en-US" sz="1600" dirty="0" smtClean="0"/>
          </a:p>
          <a:p>
            <a:pPr marL="305435" indent="-305435"/>
            <a:r>
              <a:rPr lang="en-IN" sz="1800" b="1" dirty="0" smtClean="0">
                <a:solidFill>
                  <a:srgbClr val="0F0F0F"/>
                </a:solidFill>
              </a:rPr>
              <a:t>Library </a:t>
            </a:r>
            <a:r>
              <a:rPr lang="en-IN" sz="1800" b="1" dirty="0">
                <a:solidFill>
                  <a:srgbClr val="0F0F0F"/>
                </a:solidFill>
              </a:rPr>
              <a:t>required to build the </a:t>
            </a:r>
            <a:r>
              <a:rPr lang="en-IN" sz="1800" b="1" dirty="0" smtClean="0">
                <a:solidFill>
                  <a:srgbClr val="0F0F0F"/>
                </a:solidFill>
              </a:rPr>
              <a:t>model</a:t>
            </a:r>
          </a:p>
          <a:p>
            <a:pPr marL="629435" lvl="1" indent="-305435">
              <a:buNone/>
            </a:pPr>
            <a:r>
              <a:rPr lang="en-IN" sz="1500" b="1" dirty="0" smtClean="0">
                <a:solidFill>
                  <a:srgbClr val="0F0F0F"/>
                </a:solidFill>
              </a:rPr>
              <a:t>	</a:t>
            </a:r>
            <a:r>
              <a:rPr lang="en-US" sz="1600" b="1" dirty="0" err="1" smtClean="0"/>
              <a:t>Watsonx</a:t>
            </a:r>
            <a:r>
              <a:rPr lang="en-US" sz="1600" b="1" dirty="0" smtClean="0"/>
              <a:t> Runtime</a:t>
            </a:r>
            <a:r>
              <a:rPr lang="en-US" sz="1600" dirty="0" smtClean="0"/>
              <a:t> – for hosting and serving Granite and open-source foundation models at scale.</a:t>
            </a:r>
          </a:p>
          <a:p>
            <a:pPr marL="629435" lvl="1" indent="-305435">
              <a:buNone/>
            </a:pPr>
            <a:r>
              <a:rPr lang="en-IN" sz="1600" dirty="0" smtClean="0"/>
              <a:t>	</a:t>
            </a:r>
            <a:r>
              <a:rPr lang="en-IN" sz="1600" b="1" dirty="0" smtClean="0"/>
              <a:t>IBM Granite model </a:t>
            </a:r>
            <a:r>
              <a:rPr lang="en-IN" sz="1600" dirty="0" smtClean="0"/>
              <a:t>– for natural language processing and summarization.</a:t>
            </a:r>
            <a:endParaRPr lang="en-US" sz="1600" dirty="0" smtClean="0"/>
          </a:p>
          <a:p>
            <a:pPr marL="629435" lvl="1" indent="-305435">
              <a:buNone/>
            </a:pPr>
            <a:r>
              <a:rPr lang="en-IN" sz="1600" b="1" dirty="0" smtClean="0">
                <a:solidFill>
                  <a:srgbClr val="0F0F0F"/>
                </a:solidFill>
              </a:rPr>
              <a:t>	</a:t>
            </a:r>
            <a:endParaRPr lang="en-IN" sz="1500" b="1" dirty="0">
              <a:solidFill>
                <a:srgbClr val="0F0F0F"/>
              </a:solidFill>
            </a:endParaRPr>
          </a:p>
        </p:txBody>
      </p:sp>
    </p:spTree>
    <p:extLst>
      <p:ext uri="{BB962C8B-B14F-4D97-AF65-F5344CB8AC3E}">
        <p14:creationId xmlns=""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Algorithm &amp; Deployment</a:t>
            </a:r>
            <a:endParaRPr lang="en-US"/>
          </a:p>
        </p:txBody>
      </p:sp>
      <p:sp>
        <p:nvSpPr>
          <p:cNvPr id="2" name="Content Placeholder 1">
            <a:extLst>
              <a:ext uri="{FF2B5EF4-FFF2-40B4-BE49-F238E27FC236}">
                <a16:creationId xmlns="" xmlns:a16="http://schemas.microsoft.com/office/drawing/2014/main" id="{F7F0871F-2198-9E37-C96F-3611AA199B60}"/>
              </a:ext>
            </a:extLst>
          </p:cNvPr>
          <p:cNvSpPr>
            <a:spLocks noGrp="1"/>
          </p:cNvSpPr>
          <p:nvPr>
            <p:ph idx="1"/>
          </p:nvPr>
        </p:nvSpPr>
        <p:spPr>
          <a:xfrm>
            <a:off x="553760" y="1631210"/>
            <a:ext cx="11029615" cy="4673324"/>
          </a:xfrm>
        </p:spPr>
        <p:txBody>
          <a:bodyPr>
            <a:normAutofit/>
          </a:bodyPr>
          <a:lstStyle/>
          <a:p>
            <a:pPr marL="305435" indent="-305435">
              <a:buNone/>
            </a:pPr>
            <a:endParaRPr lang="en-IN" sz="1400" dirty="0"/>
          </a:p>
          <a:p>
            <a:pPr marL="305435" indent="-305435"/>
            <a:r>
              <a:rPr lang="en-IN" sz="1400" b="1" dirty="0">
                <a:ea typeface="+mn-lt"/>
                <a:cs typeface="+mn-lt"/>
              </a:rPr>
              <a:t>Algorithm Selection:</a:t>
            </a:r>
            <a:endParaRPr lang="en-IN" sz="1400" dirty="0"/>
          </a:p>
          <a:p>
            <a:pPr marL="629920" lvl="1" indent="-305435"/>
            <a:r>
              <a:rPr lang="en-US" dirty="0" smtClean="0"/>
              <a:t>The system uses IBM's </a:t>
            </a:r>
            <a:r>
              <a:rPr lang="en-US" b="1" dirty="0" smtClean="0"/>
              <a:t>Granite foundation model</a:t>
            </a:r>
            <a:r>
              <a:rPr lang="en-US" dirty="0" smtClean="0"/>
              <a:t>, integrated within a </a:t>
            </a:r>
            <a:r>
              <a:rPr lang="en-US" b="1" dirty="0" smtClean="0"/>
              <a:t>Retrieval-Augmented Generation (RAG)</a:t>
            </a:r>
            <a:r>
              <a:rPr lang="en-US" dirty="0" smtClean="0"/>
              <a:t> framework. Granite was selected for its strong natural language understanding capabilities, enterprise-grade trust features, and seamless integration within IBM’s </a:t>
            </a:r>
            <a:r>
              <a:rPr lang="en-US" dirty="0" err="1" smtClean="0"/>
              <a:t>watsonx</a:t>
            </a:r>
            <a:r>
              <a:rPr lang="en-US" dirty="0" smtClean="0"/>
              <a:t> environment. Its ability to generate contextually accurate responses makes it ideal for college admission use cases</a:t>
            </a:r>
            <a:endParaRPr lang="en-IN" dirty="0" smtClean="0"/>
          </a:p>
          <a:p>
            <a:pPr marL="305435" indent="-305435"/>
            <a:r>
              <a:rPr lang="en-IN" sz="1400" b="1" dirty="0" smtClean="0">
                <a:ea typeface="+mn-lt"/>
                <a:cs typeface="+mn-lt"/>
              </a:rPr>
              <a:t>Data Input:</a:t>
            </a:r>
            <a:endParaRPr lang="en-US" dirty="0" smtClean="0"/>
          </a:p>
          <a:p>
            <a:pPr marL="629920" lvl="1" indent="-305435"/>
            <a:r>
              <a:rPr lang="en-US" dirty="0" smtClean="0"/>
              <a:t>The model takes two main inputs: natural language questions from students and embedded knowledge chunks retrieved from stored college documents such as policies, FAQs, application guides, and course catalogs in </a:t>
            </a:r>
            <a:r>
              <a:rPr lang="en-US" b="1" dirty="0" smtClean="0"/>
              <a:t>IBM Cloud Object Storage</a:t>
            </a:r>
            <a:r>
              <a:rPr lang="en-US" dirty="0" smtClean="0"/>
              <a:t>.</a:t>
            </a:r>
            <a:endParaRPr lang="en-IN" dirty="0"/>
          </a:p>
          <a:p>
            <a:pPr marL="305435" indent="-305435"/>
            <a:r>
              <a:rPr lang="en-IN" sz="1400" b="1" dirty="0">
                <a:ea typeface="+mn-lt"/>
                <a:cs typeface="+mn-lt"/>
              </a:rPr>
              <a:t>Training Process:</a:t>
            </a:r>
            <a:endParaRPr lang="en-IN" sz="1400" dirty="0"/>
          </a:p>
          <a:p>
            <a:pPr marL="629920" lvl="1" indent="-305435"/>
            <a:r>
              <a:rPr lang="en-US" dirty="0" smtClean="0"/>
              <a:t>While IBM Granite is a pre-trained model, It can be customized or tuned within watsonx.ai using domain-specific data like college data. Embedding generation and retrieval configurations are handled using IBM </a:t>
            </a:r>
            <a:r>
              <a:rPr lang="en-US" dirty="0" err="1" smtClean="0"/>
              <a:t>Agentic</a:t>
            </a:r>
            <a:r>
              <a:rPr lang="en-US" dirty="0" smtClean="0"/>
              <a:t> Lab, and the system is optimized for accurate document matching and minimal hallucination.</a:t>
            </a:r>
            <a:endParaRPr lang="en-IN" dirty="0"/>
          </a:p>
          <a:p>
            <a:pPr marL="305435" indent="-305435"/>
            <a:r>
              <a:rPr lang="en-IN" sz="1400" b="1" dirty="0" smtClean="0">
                <a:ea typeface="+mn-lt"/>
                <a:cs typeface="+mn-lt"/>
              </a:rPr>
              <a:t>Prediction/Retrieval </a:t>
            </a:r>
            <a:r>
              <a:rPr lang="en-IN" sz="1400" b="1" dirty="0">
                <a:ea typeface="+mn-lt"/>
                <a:cs typeface="+mn-lt"/>
              </a:rPr>
              <a:t>Process:</a:t>
            </a:r>
            <a:endParaRPr lang="en-IN" sz="1400" dirty="0"/>
          </a:p>
          <a:p>
            <a:pPr lvl="1"/>
            <a:r>
              <a:rPr lang="en-US" dirty="0" smtClean="0"/>
              <a:t>When a query is submitted, the RAG pipeline retrieves the most relevant documents based on semantic similarity. These documents, along with the original query, are passed to the deployed </a:t>
            </a:r>
            <a:r>
              <a:rPr lang="en-US" b="1" dirty="0" smtClean="0"/>
              <a:t>IBM Granite model  </a:t>
            </a:r>
            <a:r>
              <a:rPr lang="en-US" dirty="0" smtClean="0"/>
              <a:t>via  </a:t>
            </a:r>
            <a:r>
              <a:rPr lang="en-US" b="1" dirty="0" err="1" smtClean="0"/>
              <a:t>Watsonx</a:t>
            </a:r>
            <a:r>
              <a:rPr lang="en-US" b="1" dirty="0" smtClean="0"/>
              <a:t> Runtime</a:t>
            </a:r>
            <a:r>
              <a:rPr lang="en-US" dirty="0" smtClean="0"/>
              <a:t>, which generates a well-informed, real-time answer. This ensures students receive responses grounded in institutional truth and updated policies.</a:t>
            </a:r>
          </a:p>
          <a:p>
            <a:pPr marL="629920" lvl="1" indent="-305435"/>
            <a:endParaRPr lang="en-IN" dirty="0"/>
          </a:p>
          <a:p>
            <a:pPr marL="305435" indent="-305435"/>
            <a:endParaRPr lang="en-IN" dirty="0"/>
          </a:p>
        </p:txBody>
      </p:sp>
    </p:spTree>
    <p:extLst>
      <p:ext uri="{BB962C8B-B14F-4D97-AF65-F5344CB8AC3E}">
        <p14:creationId xmlns="" xmlns:p14="http://schemas.microsoft.com/office/powerpoint/2010/main" val="4154508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smtClean="0">
                <a:solidFill>
                  <a:schemeClr val="accent1"/>
                </a:solidFill>
                <a:latin typeface="Arial"/>
                <a:ea typeface="+mj-lt"/>
                <a:cs typeface="Arial"/>
              </a:rPr>
              <a:t>Result-slide 1</a:t>
            </a:r>
            <a:endParaRPr lang="en-US" dirty="0"/>
          </a:p>
        </p:txBody>
      </p:sp>
      <p:pic>
        <p:nvPicPr>
          <p:cNvPr id="4" name="Picture 2"/>
          <p:cNvPicPr>
            <a:picLocks noGrp="1" noChangeAspect="1" noChangeArrowheads="1"/>
          </p:cNvPicPr>
          <p:nvPr>
            <p:ph idx="1"/>
          </p:nvPr>
        </p:nvPicPr>
        <p:blipFill>
          <a:blip r:embed="rId2"/>
          <a:srcRect/>
          <a:stretch>
            <a:fillRect/>
          </a:stretch>
        </p:blipFill>
        <p:spPr bwMode="auto">
          <a:xfrm>
            <a:off x="687055" y="1605652"/>
            <a:ext cx="8056895" cy="4532004"/>
          </a:xfrm>
          <a:prstGeom prst="rect">
            <a:avLst/>
          </a:prstGeom>
          <a:noFill/>
          <a:ln w="9525">
            <a:noFill/>
            <a:miter lim="800000"/>
            <a:headEnd/>
            <a:tailEnd/>
          </a:ln>
          <a:effectLst/>
        </p:spPr>
      </p:pic>
    </p:spTree>
    <p:extLst>
      <p:ext uri="{BB962C8B-B14F-4D97-AF65-F5344CB8AC3E}">
        <p14:creationId xmlns="" xmlns:p14="http://schemas.microsoft.com/office/powerpoint/2010/main" val="1483293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smtClean="0">
                <a:solidFill>
                  <a:schemeClr val="accent1"/>
                </a:solidFill>
                <a:latin typeface="Arial"/>
                <a:ea typeface="+mj-lt"/>
                <a:cs typeface="Arial"/>
              </a:rPr>
              <a:t>Result-slide 2</a:t>
            </a:r>
            <a:endParaRPr lang="en-US" dirty="0"/>
          </a:p>
        </p:txBody>
      </p:sp>
      <p:sp>
        <p:nvSpPr>
          <p:cNvPr id="6" name="TextBox 5"/>
          <p:cNvSpPr txBox="1"/>
          <p:nvPr/>
        </p:nvSpPr>
        <p:spPr>
          <a:xfrm>
            <a:off x="713232" y="1700784"/>
            <a:ext cx="3849624" cy="2062103"/>
          </a:xfrm>
          <a:prstGeom prst="rect">
            <a:avLst/>
          </a:prstGeom>
          <a:noFill/>
        </p:spPr>
        <p:txBody>
          <a:bodyPr wrap="square" rtlCol="0">
            <a:spAutoFit/>
          </a:bodyPr>
          <a:lstStyle/>
          <a:p>
            <a:pPr marL="342900" indent="-342900"/>
            <a:r>
              <a:rPr lang="en-IN" sz="1600" dirty="0" smtClean="0">
                <a:latin typeface="Arial" pitchFamily="34" charset="0"/>
                <a:cs typeface="Arial" pitchFamily="34" charset="0"/>
              </a:rPr>
              <a:t>HOW TO SET UP(Slide 2-Slide 6)</a:t>
            </a:r>
          </a:p>
          <a:p>
            <a:pPr marL="342900" indent="-342900">
              <a:buAutoNum type="arabicPeriod"/>
            </a:pPr>
            <a:r>
              <a:rPr lang="en-IN" sz="1600" dirty="0" smtClean="0">
                <a:latin typeface="Arial" pitchFamily="34" charset="0"/>
                <a:cs typeface="Arial" pitchFamily="34" charset="0"/>
              </a:rPr>
              <a:t>Login to IBM Cloud</a:t>
            </a:r>
          </a:p>
          <a:p>
            <a:pPr marL="342900" indent="-342900">
              <a:buAutoNum type="arabicPeriod"/>
            </a:pPr>
            <a:r>
              <a:rPr lang="en-IN" sz="1600" dirty="0" smtClean="0">
                <a:latin typeface="Arial" pitchFamily="34" charset="0"/>
                <a:cs typeface="Arial" pitchFamily="34" charset="0"/>
              </a:rPr>
              <a:t>Click on </a:t>
            </a:r>
            <a:r>
              <a:rPr lang="en-IN" sz="1600" dirty="0" err="1" smtClean="0">
                <a:latin typeface="Arial" pitchFamily="34" charset="0"/>
                <a:cs typeface="Arial" pitchFamily="34" charset="0"/>
              </a:rPr>
              <a:t>watsonx</a:t>
            </a:r>
            <a:r>
              <a:rPr lang="en-IN" sz="1600" dirty="0" smtClean="0">
                <a:latin typeface="Arial" pitchFamily="34" charset="0"/>
                <a:cs typeface="Arial" pitchFamily="34" charset="0"/>
              </a:rPr>
              <a:t> from panel.</a:t>
            </a:r>
          </a:p>
          <a:p>
            <a:pPr marL="342900" indent="-342900">
              <a:buAutoNum type="arabicPeriod"/>
            </a:pPr>
            <a:r>
              <a:rPr lang="en-IN" sz="1600" dirty="0" smtClean="0">
                <a:latin typeface="Arial" pitchFamily="34" charset="0"/>
                <a:cs typeface="Arial" pitchFamily="34" charset="0"/>
              </a:rPr>
              <a:t>Click on </a:t>
            </a:r>
            <a:r>
              <a:rPr lang="en-IN" sz="1600" dirty="0" err="1" smtClean="0">
                <a:latin typeface="Arial" pitchFamily="34" charset="0"/>
                <a:cs typeface="Arial" pitchFamily="34" charset="0"/>
              </a:rPr>
              <a:t>Agentic</a:t>
            </a:r>
            <a:r>
              <a:rPr lang="en-IN" sz="1600" dirty="0" smtClean="0">
                <a:latin typeface="Arial" pitchFamily="34" charset="0"/>
                <a:cs typeface="Arial" pitchFamily="34" charset="0"/>
              </a:rPr>
              <a:t> AI Lab(beta).</a:t>
            </a:r>
          </a:p>
          <a:p>
            <a:pPr marL="342900" indent="-342900">
              <a:buAutoNum type="arabicPeriod"/>
            </a:pPr>
            <a:r>
              <a:rPr lang="en-IN" sz="1600" dirty="0" smtClean="0">
                <a:latin typeface="Arial" pitchFamily="34" charset="0"/>
                <a:cs typeface="Arial" pitchFamily="34" charset="0"/>
              </a:rPr>
              <a:t>Select create a sandbox Project.</a:t>
            </a:r>
          </a:p>
          <a:p>
            <a:pPr marL="342900" indent="-342900">
              <a:buAutoNum type="arabicPeriod"/>
            </a:pPr>
            <a:r>
              <a:rPr lang="en-IN" sz="1600" dirty="0" smtClean="0">
                <a:latin typeface="Arial" pitchFamily="34" charset="0"/>
                <a:cs typeface="Arial" pitchFamily="34" charset="0"/>
              </a:rPr>
              <a:t>Click on Create a project instead.</a:t>
            </a:r>
          </a:p>
          <a:p>
            <a:pPr marL="342900" indent="-342900">
              <a:buAutoNum type="arabicPeriod"/>
            </a:pPr>
            <a:r>
              <a:rPr lang="en-IN" sz="1600" dirty="0" smtClean="0">
                <a:latin typeface="Arial" pitchFamily="34" charset="0"/>
                <a:cs typeface="Arial" pitchFamily="34" charset="0"/>
              </a:rPr>
              <a:t>Enter name of project and description</a:t>
            </a:r>
          </a:p>
        </p:txBody>
      </p:sp>
      <p:pic>
        <p:nvPicPr>
          <p:cNvPr id="8" name="Picture 2"/>
          <p:cNvPicPr>
            <a:picLocks noGrp="1" noChangeAspect="1" noChangeArrowheads="1"/>
          </p:cNvPicPr>
          <p:nvPr>
            <p:ph idx="1"/>
          </p:nvPr>
        </p:nvPicPr>
        <p:blipFill>
          <a:blip r:embed="rId2"/>
          <a:srcRect l="12838" t="20277" r="12105" b="9288"/>
          <a:stretch>
            <a:fillRect/>
          </a:stretch>
        </p:blipFill>
        <p:spPr bwMode="auto">
          <a:xfrm>
            <a:off x="411480" y="3813048"/>
            <a:ext cx="5387391" cy="2843784"/>
          </a:xfrm>
          <a:prstGeom prst="rect">
            <a:avLst/>
          </a:prstGeom>
          <a:noFill/>
          <a:ln w="9525">
            <a:noFill/>
            <a:miter lim="800000"/>
            <a:headEnd/>
            <a:tailEnd/>
          </a:ln>
          <a:effectLst/>
        </p:spPr>
      </p:pic>
      <p:pic>
        <p:nvPicPr>
          <p:cNvPr id="9" name="Picture 2"/>
          <p:cNvPicPr>
            <a:picLocks noChangeAspect="1" noChangeArrowheads="1"/>
          </p:cNvPicPr>
          <p:nvPr/>
        </p:nvPicPr>
        <p:blipFill>
          <a:blip r:embed="rId3"/>
          <a:srcRect l="2053" t="15582" r="7812" b="7331"/>
          <a:stretch>
            <a:fillRect/>
          </a:stretch>
        </p:blipFill>
        <p:spPr bwMode="auto">
          <a:xfrm>
            <a:off x="5102522" y="1572768"/>
            <a:ext cx="6949270" cy="3867912"/>
          </a:xfrm>
          <a:prstGeom prst="rect">
            <a:avLst/>
          </a:prstGeom>
          <a:noFill/>
          <a:ln w="9525">
            <a:noFill/>
            <a:miter lim="800000"/>
            <a:headEnd/>
            <a:tailEnd/>
          </a:ln>
          <a:effectLst/>
        </p:spPr>
      </p:pic>
    </p:spTree>
    <p:extLst>
      <p:ext uri="{BB962C8B-B14F-4D97-AF65-F5344CB8AC3E}">
        <p14:creationId xmlns="" xmlns:p14="http://schemas.microsoft.com/office/powerpoint/2010/main" val="1483293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smtClean="0">
                <a:solidFill>
                  <a:schemeClr val="accent1"/>
                </a:solidFill>
                <a:latin typeface="Arial"/>
                <a:ea typeface="+mj-lt"/>
                <a:cs typeface="Arial"/>
              </a:rPr>
              <a:t>Result-SLIDE 3</a:t>
            </a:r>
            <a:endParaRPr lang="en-US" dirty="0"/>
          </a:p>
        </p:txBody>
      </p:sp>
      <p:pic>
        <p:nvPicPr>
          <p:cNvPr id="4" name="Picture 2"/>
          <p:cNvPicPr>
            <a:picLocks noGrp="1" noChangeAspect="1" noChangeArrowheads="1"/>
          </p:cNvPicPr>
          <p:nvPr>
            <p:ph idx="1"/>
          </p:nvPr>
        </p:nvPicPr>
        <p:blipFill>
          <a:blip r:embed="rId2"/>
          <a:srcRect l="20475" t="15386" b="4592"/>
          <a:stretch>
            <a:fillRect/>
          </a:stretch>
        </p:blipFill>
        <p:spPr bwMode="auto">
          <a:xfrm>
            <a:off x="5065776" y="1225296"/>
            <a:ext cx="4084618" cy="3840480"/>
          </a:xfrm>
          <a:prstGeom prst="rect">
            <a:avLst/>
          </a:prstGeom>
          <a:noFill/>
          <a:ln w="9525">
            <a:noFill/>
            <a:miter lim="800000"/>
            <a:headEnd/>
            <a:tailEnd/>
          </a:ln>
          <a:effectLst/>
        </p:spPr>
      </p:pic>
      <p:sp>
        <p:nvSpPr>
          <p:cNvPr id="6" name="TextBox 5"/>
          <p:cNvSpPr txBox="1"/>
          <p:nvPr/>
        </p:nvSpPr>
        <p:spPr>
          <a:xfrm>
            <a:off x="210313" y="1581912"/>
            <a:ext cx="1874520" cy="4401205"/>
          </a:xfrm>
          <a:prstGeom prst="rect">
            <a:avLst/>
          </a:prstGeom>
          <a:noFill/>
        </p:spPr>
        <p:txBody>
          <a:bodyPr wrap="square" rtlCol="0">
            <a:spAutoFit/>
          </a:bodyPr>
          <a:lstStyle/>
          <a:p>
            <a:pPr marL="342900" indent="-342900">
              <a:buAutoNum type="arabicPeriod"/>
            </a:pPr>
            <a:r>
              <a:rPr lang="en-IN" sz="1400" dirty="0" smtClean="0">
                <a:latin typeface="Arial" pitchFamily="34" charset="0"/>
                <a:cs typeface="Arial" pitchFamily="34" charset="0"/>
              </a:rPr>
              <a:t>Add the required cloud Storage</a:t>
            </a:r>
          </a:p>
          <a:p>
            <a:pPr marL="342900" indent="-342900">
              <a:buAutoNum type="arabicPeriod"/>
            </a:pPr>
            <a:r>
              <a:rPr lang="en-IN" sz="1400" dirty="0" smtClean="0">
                <a:latin typeface="Arial" pitchFamily="34" charset="0"/>
                <a:cs typeface="Arial" pitchFamily="34" charset="0"/>
              </a:rPr>
              <a:t>This will create the storage space or memory required for the documents for RAG</a:t>
            </a:r>
          </a:p>
          <a:p>
            <a:pPr marL="342900" indent="-342900">
              <a:buAutoNum type="arabicPeriod"/>
            </a:pPr>
            <a:r>
              <a:rPr lang="en-IN" sz="1400" dirty="0" smtClean="0">
                <a:latin typeface="Arial" pitchFamily="34" charset="0"/>
                <a:cs typeface="Arial" pitchFamily="34" charset="0"/>
              </a:rPr>
              <a:t>Click on Build an Agent</a:t>
            </a:r>
            <a:r>
              <a:rPr lang="en-US" sz="1400" dirty="0" smtClean="0">
                <a:latin typeface="Arial" pitchFamily="34" charset="0"/>
                <a:cs typeface="Arial" pitchFamily="34" charset="0"/>
              </a:rPr>
              <a:t> and Create.</a:t>
            </a:r>
          </a:p>
          <a:p>
            <a:pPr marL="342900" indent="-342900">
              <a:buAutoNum type="arabicPeriod"/>
            </a:pPr>
            <a:r>
              <a:rPr lang="en-IN" sz="1400" dirty="0" smtClean="0">
                <a:latin typeface="Arial" pitchFamily="34" charset="0"/>
                <a:cs typeface="Arial" pitchFamily="34" charset="0"/>
              </a:rPr>
              <a:t>Associate watsonx.ai Runtime service</a:t>
            </a:r>
          </a:p>
          <a:p>
            <a:pPr marL="342900" indent="-342900">
              <a:buAutoNum type="arabicPeriod"/>
            </a:pPr>
            <a:r>
              <a:rPr lang="en-IN" sz="1400" dirty="0" smtClean="0">
                <a:latin typeface="Arial" pitchFamily="34" charset="0"/>
                <a:cs typeface="Arial" pitchFamily="34" charset="0"/>
              </a:rPr>
              <a:t>It will help run models and serve requests</a:t>
            </a:r>
          </a:p>
          <a:p>
            <a:pPr marL="342900" indent="-342900">
              <a:buAutoNum type="arabicPeriod"/>
            </a:pPr>
            <a:r>
              <a:rPr lang="en-IN" sz="1400" dirty="0" smtClean="0">
                <a:latin typeface="Arial" pitchFamily="34" charset="0"/>
                <a:cs typeface="Arial" pitchFamily="34" charset="0"/>
              </a:rPr>
              <a:t>Click on Associate</a:t>
            </a:r>
          </a:p>
        </p:txBody>
      </p:sp>
      <p:pic>
        <p:nvPicPr>
          <p:cNvPr id="7" name="Picture 2"/>
          <p:cNvPicPr>
            <a:picLocks noChangeAspect="1" noChangeArrowheads="1"/>
          </p:cNvPicPr>
          <p:nvPr/>
        </p:nvPicPr>
        <p:blipFill>
          <a:blip r:embed="rId3"/>
          <a:srcRect l="70617" t="14603" b="4984"/>
          <a:stretch>
            <a:fillRect/>
          </a:stretch>
        </p:blipFill>
        <p:spPr bwMode="auto">
          <a:xfrm>
            <a:off x="2542033" y="1261872"/>
            <a:ext cx="2249424" cy="3758184"/>
          </a:xfrm>
          <a:prstGeom prst="rect">
            <a:avLst/>
          </a:prstGeom>
          <a:noFill/>
          <a:ln w="9525">
            <a:noFill/>
            <a:miter lim="800000"/>
            <a:headEnd/>
            <a:tailEnd/>
          </a:ln>
          <a:effectLst/>
        </p:spPr>
      </p:pic>
      <p:pic>
        <p:nvPicPr>
          <p:cNvPr id="8" name="Picture 2"/>
          <p:cNvPicPr>
            <a:picLocks noChangeAspect="1" noChangeArrowheads="1"/>
          </p:cNvPicPr>
          <p:nvPr/>
        </p:nvPicPr>
        <p:blipFill>
          <a:blip r:embed="rId4"/>
          <a:srcRect l="65996" t="15728"/>
          <a:stretch>
            <a:fillRect/>
          </a:stretch>
        </p:blipFill>
        <p:spPr bwMode="auto">
          <a:xfrm>
            <a:off x="9244584" y="1161288"/>
            <a:ext cx="2532888" cy="3968496"/>
          </a:xfrm>
          <a:prstGeom prst="rect">
            <a:avLst/>
          </a:prstGeom>
          <a:noFill/>
          <a:ln w="9525">
            <a:noFill/>
            <a:miter lim="800000"/>
            <a:headEnd/>
            <a:tailEnd/>
          </a:ln>
          <a:effectLst/>
        </p:spPr>
      </p:pic>
      <p:pic>
        <p:nvPicPr>
          <p:cNvPr id="9" name="Picture 2"/>
          <p:cNvPicPr>
            <a:picLocks noChangeAspect="1" noChangeArrowheads="1"/>
          </p:cNvPicPr>
          <p:nvPr/>
        </p:nvPicPr>
        <p:blipFill>
          <a:blip r:embed="rId5"/>
          <a:srcRect l="7225" t="31821" r="13975" b="8114"/>
          <a:stretch>
            <a:fillRect/>
          </a:stretch>
        </p:blipFill>
        <p:spPr bwMode="auto">
          <a:xfrm>
            <a:off x="2240280" y="4631053"/>
            <a:ext cx="5084064" cy="2226947"/>
          </a:xfrm>
          <a:prstGeom prst="rect">
            <a:avLst/>
          </a:prstGeom>
          <a:noFill/>
          <a:ln w="9525">
            <a:noFill/>
            <a:miter lim="800000"/>
            <a:headEnd/>
            <a:tailEnd/>
          </a:ln>
          <a:effectLst/>
        </p:spPr>
      </p:pic>
    </p:spTree>
    <p:extLst>
      <p:ext uri="{BB962C8B-B14F-4D97-AF65-F5344CB8AC3E}">
        <p14:creationId xmlns="" xmlns:p14="http://schemas.microsoft.com/office/powerpoint/2010/main" val="148329338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Future forward</Template>
  <TotalTime>431</TotalTime>
  <Words>1145</Words>
  <Application>Microsoft Office PowerPoint</Application>
  <PresentationFormat>Custom</PresentationFormat>
  <Paragraphs>130</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DividendVTI</vt:lpstr>
      <vt:lpstr>College admission agent (rag based)</vt:lpstr>
      <vt:lpstr>OUTLINE</vt:lpstr>
      <vt:lpstr>Problem Statement</vt:lpstr>
      <vt:lpstr>Proposed Solution</vt:lpstr>
      <vt:lpstr>System  Approach</vt:lpstr>
      <vt:lpstr>Algorithm &amp; Deployment</vt:lpstr>
      <vt:lpstr>Result-slide 1</vt:lpstr>
      <vt:lpstr>Result-slide 2</vt:lpstr>
      <vt:lpstr>Result-SLIDE 3</vt:lpstr>
      <vt:lpstr>Result-slide 4</vt:lpstr>
      <vt:lpstr>Result-slide 5</vt:lpstr>
      <vt:lpstr>Result-slide 6</vt:lpstr>
      <vt:lpstr>Result-slide 7</vt:lpstr>
      <vt:lpstr>Result-slide 8</vt:lpstr>
      <vt:lpstr>Result-slide 9</vt:lpstr>
      <vt:lpstr>Result-slide 10</vt:lpstr>
      <vt:lpstr>Result-slide 11</vt:lpstr>
      <vt:lpstr>Result-slide 12</vt:lpstr>
      <vt:lpstr>Result-slide 13</vt:lpstr>
      <vt:lpstr>Result-slide 14</vt:lpstr>
      <vt:lpstr>Result-slide 15</vt:lpstr>
      <vt:lpstr>Conclusion</vt:lpstr>
      <vt:lpstr>Slide 23</vt:lpstr>
      <vt:lpstr>References</vt:lpstr>
      <vt:lpstr>IBM Certifications</vt:lpstr>
      <vt:lpstr>IBM Certifications</vt:lpstr>
      <vt:lpstr>IBM Certifications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Suranagi</cp:lastModifiedBy>
  <cp:revision>99</cp:revision>
  <dcterms:created xsi:type="dcterms:W3CDTF">2021-05-26T16:50:10Z</dcterms:created>
  <dcterms:modified xsi:type="dcterms:W3CDTF">2025-08-03T11:26:06Z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